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Lst>
  <p:notesMasterIdLst>
    <p:notesMasterId r:id="rId38"/>
  </p:notesMasterIdLst>
  <p:sldIdLst>
    <p:sldId id="256" r:id="rId3"/>
    <p:sldId id="257" r:id="rId4"/>
    <p:sldId id="290" r:id="rId5"/>
    <p:sldId id="269" r:id="rId6"/>
    <p:sldId id="278" r:id="rId7"/>
    <p:sldId id="274" r:id="rId8"/>
    <p:sldId id="276" r:id="rId9"/>
    <p:sldId id="277" r:id="rId10"/>
    <p:sldId id="282" r:id="rId11"/>
    <p:sldId id="270" r:id="rId12"/>
    <p:sldId id="258" r:id="rId13"/>
    <p:sldId id="259" r:id="rId14"/>
    <p:sldId id="293" r:id="rId15"/>
    <p:sldId id="262" r:id="rId16"/>
    <p:sldId id="263" r:id="rId17"/>
    <p:sldId id="294" r:id="rId18"/>
    <p:sldId id="264" r:id="rId19"/>
    <p:sldId id="265" r:id="rId20"/>
    <p:sldId id="266" r:id="rId21"/>
    <p:sldId id="267" r:id="rId22"/>
    <p:sldId id="292" r:id="rId23"/>
    <p:sldId id="295" r:id="rId24"/>
    <p:sldId id="296" r:id="rId25"/>
    <p:sldId id="271" r:id="rId26"/>
    <p:sldId id="279" r:id="rId27"/>
    <p:sldId id="291" r:id="rId28"/>
    <p:sldId id="283" r:id="rId29"/>
    <p:sldId id="285" r:id="rId30"/>
    <p:sldId id="272" r:id="rId31"/>
    <p:sldId id="280" r:id="rId32"/>
    <p:sldId id="286" r:id="rId33"/>
    <p:sldId id="287" r:id="rId34"/>
    <p:sldId id="273" r:id="rId35"/>
    <p:sldId id="281" r:id="rId36"/>
    <p:sldId id="288" r:id="rId37"/>
  </p:sldIdLst>
  <p:sldSz cx="9144000" cy="6858000" type="screen4x3"/>
  <p:notesSz cx="7099300" cy="10234613"/>
  <p:defaultTextStyle>
    <a:defPPr>
      <a:defRPr lang="en-GB"/>
    </a:defPPr>
    <a:lvl1pPr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1pPr>
    <a:lvl2pPr marL="742950" indent="-28575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6137" autoAdjust="0"/>
  </p:normalViewPr>
  <p:slideViewPr>
    <p:cSldViewPr>
      <p:cViewPr>
        <p:scale>
          <a:sx n="66" d="100"/>
          <a:sy n="66" d="100"/>
        </p:scale>
        <p:origin x="-84" y="120"/>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AutoShape 1"/>
          <p:cNvSpPr>
            <a:spLocks noChangeArrowheads="1"/>
          </p:cNvSpPr>
          <p:nvPr/>
        </p:nvSpPr>
        <p:spPr bwMode="auto">
          <a:xfrm>
            <a:off x="0" y="0"/>
            <a:ext cx="7099300" cy="10234613"/>
          </a:xfrm>
          <a:prstGeom prst="roundRect">
            <a:avLst>
              <a:gd name="adj" fmla="val 19"/>
            </a:avLst>
          </a:prstGeom>
          <a:solidFill>
            <a:srgbClr val="FFFFFF"/>
          </a:solidFill>
          <a:ln w="9360">
            <a:noFill/>
            <a:miter lim="800000"/>
            <a:headEnd/>
            <a:tailEnd/>
          </a:ln>
          <a:effectLst/>
        </p:spPr>
        <p:txBody>
          <a:bodyPr wrap="none" anchor="ctr"/>
          <a:lstStyle/>
          <a:p>
            <a:pPr>
              <a:defRPr/>
            </a:pPr>
            <a:endParaRPr lang="fr-FR"/>
          </a:p>
        </p:txBody>
      </p:sp>
      <p:sp>
        <p:nvSpPr>
          <p:cNvPr id="35843" name="AutoShape 2"/>
          <p:cNvSpPr>
            <a:spLocks noChangeArrowheads="1"/>
          </p:cNvSpPr>
          <p:nvPr/>
        </p:nvSpPr>
        <p:spPr bwMode="auto">
          <a:xfrm>
            <a:off x="0" y="0"/>
            <a:ext cx="7099300" cy="10234613"/>
          </a:xfrm>
          <a:prstGeom prst="roundRect">
            <a:avLst>
              <a:gd name="adj" fmla="val 19"/>
            </a:avLst>
          </a:prstGeom>
          <a:solidFill>
            <a:srgbClr val="FFFFFF"/>
          </a:solidFill>
          <a:ln w="9525">
            <a:noFill/>
            <a:round/>
            <a:headEnd/>
            <a:tailEnd/>
          </a:ln>
          <a:effectLst/>
        </p:spPr>
        <p:txBody>
          <a:bodyPr wrap="none" anchor="ctr"/>
          <a:lstStyle/>
          <a:p>
            <a:pPr>
              <a:defRPr/>
            </a:pPr>
            <a:endParaRPr lang="fr-FR"/>
          </a:p>
        </p:txBody>
      </p:sp>
      <p:sp>
        <p:nvSpPr>
          <p:cNvPr id="35844" name="Text Box 3"/>
          <p:cNvSpPr txBox="1">
            <a:spLocks noChangeArrowheads="1"/>
          </p:cNvSpPr>
          <p:nvPr/>
        </p:nvSpPr>
        <p:spPr bwMode="auto">
          <a:xfrm>
            <a:off x="0" y="0"/>
            <a:ext cx="3076575" cy="511175"/>
          </a:xfrm>
          <a:prstGeom prst="rect">
            <a:avLst/>
          </a:prstGeom>
          <a:noFill/>
          <a:ln w="9525">
            <a:noFill/>
            <a:round/>
            <a:headEnd/>
            <a:tailEnd/>
          </a:ln>
          <a:effectLst/>
        </p:spPr>
        <p:txBody>
          <a:bodyPr wrap="none" anchor="ctr"/>
          <a:lstStyle/>
          <a:p>
            <a:pPr>
              <a:defRPr/>
            </a:pPr>
            <a:endParaRPr lang="fr-FR"/>
          </a:p>
        </p:txBody>
      </p:sp>
      <p:sp>
        <p:nvSpPr>
          <p:cNvPr id="4100" name="Rectangle 4"/>
          <p:cNvSpPr>
            <a:spLocks noGrp="1" noChangeArrowheads="1"/>
          </p:cNvSpPr>
          <p:nvPr>
            <p:ph type="dt"/>
          </p:nvPr>
        </p:nvSpPr>
        <p:spPr bwMode="auto">
          <a:xfrm>
            <a:off x="4021138" y="0"/>
            <a:ext cx="3073400" cy="508000"/>
          </a:xfrm>
          <a:prstGeom prst="rect">
            <a:avLst/>
          </a:prstGeom>
          <a:noFill/>
          <a:ln>
            <a:noFill/>
          </a:ln>
          <a:effectLst/>
          <a:extLst>
            <a:ext uri="{909E8E84-426E-40DD-AFC4-6F175D3DCCD1}"/>
            <a:ext uri="{91240B29-F687-4F45-9708-019B960494DF}"/>
            <a:ext uri="{AF507438-7753-43E0-B8FC-AC1667EBCBE1}"/>
          </a:extLst>
        </p:spPr>
        <p:txBody>
          <a:bodyPr vert="horz" wrap="square" lIns="99000" tIns="49680" rIns="99000" bIns="49680" numCol="1" anchor="t" anchorCtr="0" compatLnSpc="1">
            <a:prstTxWarp prst="textNoShape">
              <a:avLst/>
            </a:prstTxWarp>
          </a:bodyPr>
          <a:lstStyle>
            <a:lvl1pPr algn="r">
              <a:buClrTx/>
              <a:buFontTx/>
              <a:buNone/>
              <a:tabLst>
                <a:tab pos="723900" algn="l"/>
                <a:tab pos="1447800" algn="l"/>
                <a:tab pos="2171700" algn="l"/>
                <a:tab pos="2895600" algn="l"/>
              </a:tabLst>
              <a:defRPr sz="1300">
                <a:solidFill>
                  <a:srgbClr val="000000"/>
                </a:solidFill>
                <a:latin typeface="Calibri" pitchFamily="34" charset="0"/>
                <a:cs typeface="DejaVu Sans" charset="0"/>
              </a:defRPr>
            </a:lvl1pPr>
          </a:lstStyle>
          <a:p>
            <a:pPr>
              <a:defRPr/>
            </a:pPr>
            <a:endParaRPr lang="fr-FR"/>
          </a:p>
        </p:txBody>
      </p:sp>
      <p:sp>
        <p:nvSpPr>
          <p:cNvPr id="36870" name="Rectangle 5"/>
          <p:cNvSpPr>
            <a:spLocks noGrp="1" noChangeArrowheads="1"/>
          </p:cNvSpPr>
          <p:nvPr>
            <p:ph type="sldImg"/>
          </p:nvPr>
        </p:nvSpPr>
        <p:spPr bwMode="auto">
          <a:xfrm>
            <a:off x="992188" y="768350"/>
            <a:ext cx="5111750" cy="3833813"/>
          </a:xfrm>
          <a:prstGeom prst="rect">
            <a:avLst/>
          </a:prstGeom>
          <a:noFill/>
          <a:ln w="12600">
            <a:solidFill>
              <a:srgbClr val="000000"/>
            </a:solidFill>
            <a:miter lim="800000"/>
            <a:headEnd/>
            <a:tailEnd/>
          </a:ln>
        </p:spPr>
      </p:sp>
      <p:sp>
        <p:nvSpPr>
          <p:cNvPr id="4102" name="Rectangle 6"/>
          <p:cNvSpPr>
            <a:spLocks noGrp="1" noChangeArrowheads="1"/>
          </p:cNvSpPr>
          <p:nvPr>
            <p:ph type="body"/>
          </p:nvPr>
        </p:nvSpPr>
        <p:spPr bwMode="auto">
          <a:xfrm>
            <a:off x="709613" y="4860925"/>
            <a:ext cx="5676900" cy="4602163"/>
          </a:xfrm>
          <a:prstGeom prst="rect">
            <a:avLst/>
          </a:prstGeom>
          <a:noFill/>
          <a:ln>
            <a:noFill/>
          </a:ln>
          <a:effectLst/>
          <a:extLst>
            <a:ext uri="{909E8E84-426E-40DD-AFC4-6F175D3DCCD1}"/>
            <a:ext uri="{91240B29-F687-4F45-9708-019B960494DF}"/>
            <a:ext uri="{AF507438-7753-43E0-B8FC-AC1667EBCBE1}"/>
          </a:extLst>
        </p:spPr>
        <p:txBody>
          <a:bodyPr vert="horz" wrap="square" lIns="99000" tIns="49680" rIns="99000" bIns="49680" numCol="1" anchor="t" anchorCtr="0" compatLnSpc="1">
            <a:prstTxWarp prst="textNoShape">
              <a:avLst/>
            </a:prstTxWarp>
          </a:bodyPr>
          <a:lstStyle/>
          <a:p>
            <a:pPr lvl="0"/>
            <a:endParaRPr lang="fr-FR" noProof="0" smtClean="0"/>
          </a:p>
        </p:txBody>
      </p:sp>
      <p:sp>
        <p:nvSpPr>
          <p:cNvPr id="35848" name="Text Box 7"/>
          <p:cNvSpPr txBox="1">
            <a:spLocks noChangeArrowheads="1"/>
          </p:cNvSpPr>
          <p:nvPr/>
        </p:nvSpPr>
        <p:spPr bwMode="auto">
          <a:xfrm>
            <a:off x="0" y="9721850"/>
            <a:ext cx="3076575" cy="511175"/>
          </a:xfrm>
          <a:prstGeom prst="rect">
            <a:avLst/>
          </a:prstGeom>
          <a:noFill/>
          <a:ln w="9525">
            <a:noFill/>
            <a:round/>
            <a:headEnd/>
            <a:tailEnd/>
          </a:ln>
          <a:effectLst/>
        </p:spPr>
        <p:txBody>
          <a:bodyPr wrap="none" anchor="ctr"/>
          <a:lstStyle/>
          <a:p>
            <a:pPr>
              <a:defRPr/>
            </a:pPr>
            <a:endParaRPr lang="fr-FR"/>
          </a:p>
        </p:txBody>
      </p:sp>
      <p:sp>
        <p:nvSpPr>
          <p:cNvPr id="4104" name="Rectangle 8"/>
          <p:cNvSpPr>
            <a:spLocks noGrp="1" noChangeArrowheads="1"/>
          </p:cNvSpPr>
          <p:nvPr>
            <p:ph type="sldNum"/>
          </p:nvPr>
        </p:nvSpPr>
        <p:spPr bwMode="auto">
          <a:xfrm>
            <a:off x="4021138" y="9721850"/>
            <a:ext cx="3073400" cy="508000"/>
          </a:xfrm>
          <a:prstGeom prst="rect">
            <a:avLst/>
          </a:prstGeom>
          <a:noFill/>
          <a:ln>
            <a:noFill/>
          </a:ln>
          <a:effectLst/>
          <a:extLst>
            <a:ext uri="{909E8E84-426E-40DD-AFC4-6F175D3DCCD1}"/>
            <a:ext uri="{91240B29-F687-4F45-9708-019B960494DF}"/>
            <a:ext uri="{AF507438-7753-43E0-B8FC-AC1667EBCBE1}"/>
          </a:extLst>
        </p:spPr>
        <p:txBody>
          <a:bodyPr vert="horz" wrap="square" lIns="99000" tIns="49680" rIns="99000" bIns="49680" numCol="1" anchor="b" anchorCtr="0" compatLnSpc="1">
            <a:prstTxWarp prst="textNoShape">
              <a:avLst/>
            </a:prstTxWarp>
          </a:bodyPr>
          <a:lstStyle>
            <a:lvl1pPr algn="r">
              <a:buClrTx/>
              <a:buFontTx/>
              <a:buNone/>
              <a:tabLst>
                <a:tab pos="723900" algn="l"/>
                <a:tab pos="1447800" algn="l"/>
                <a:tab pos="2171700" algn="l"/>
                <a:tab pos="2895600" algn="l"/>
              </a:tabLst>
              <a:defRPr sz="1300">
                <a:solidFill>
                  <a:srgbClr val="000000"/>
                </a:solidFill>
                <a:latin typeface="Calibri" pitchFamily="34" charset="0"/>
                <a:cs typeface="DejaVu Sans" charset="0"/>
              </a:defRPr>
            </a:lvl1pPr>
          </a:lstStyle>
          <a:p>
            <a:pPr>
              <a:defRPr/>
            </a:pPr>
            <a:fld id="{098CE795-8554-4867-A3FF-7448778574B2}"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8"/>
          <p:cNvSpPr>
            <a:spLocks noGrp="1" noChangeArrowheads="1"/>
          </p:cNvSpPr>
          <p:nvPr>
            <p:ph type="sldNum" sz="quarter"/>
          </p:nvPr>
        </p:nvSpPr>
        <p:spPr>
          <a:noFill/>
          <a:ln>
            <a:round/>
            <a:headEnd/>
            <a:tailEnd/>
          </a:ln>
        </p:spPr>
        <p:txBody>
          <a:bodyPr/>
          <a:lstStyle/>
          <a:p>
            <a:fld id="{21037C80-BCF7-4B81-B0A7-776E09DBA505}" type="slidenum">
              <a:rPr lang="fr-FR" smtClean="0">
                <a:cs typeface="Arial" charset="0"/>
              </a:rPr>
              <a:pPr/>
              <a:t>1</a:t>
            </a:fld>
            <a:endParaRPr lang="fr-FR" smtClean="0">
              <a:cs typeface="Arial" charset="0"/>
            </a:endParaRPr>
          </a:p>
        </p:txBody>
      </p:sp>
      <p:sp>
        <p:nvSpPr>
          <p:cNvPr id="37891" name="Rectangle 1"/>
          <p:cNvSpPr>
            <a:spLocks noChangeArrowheads="1" noTextEdit="1"/>
          </p:cNvSpPr>
          <p:nvPr>
            <p:ph type="sldImg"/>
          </p:nvPr>
        </p:nvSpPr>
        <p:spPr>
          <a:xfrm>
            <a:off x="992188" y="768350"/>
            <a:ext cx="5114925" cy="3836988"/>
          </a:xfrm>
          <a:solidFill>
            <a:srgbClr val="FFFFFF"/>
          </a:solidFill>
          <a:ln/>
        </p:spPr>
      </p:sp>
      <p:sp>
        <p:nvSpPr>
          <p:cNvPr id="37892"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8"/>
          <p:cNvSpPr>
            <a:spLocks noGrp="1" noChangeArrowheads="1"/>
          </p:cNvSpPr>
          <p:nvPr>
            <p:ph type="sldNum" sz="quarter"/>
          </p:nvPr>
        </p:nvSpPr>
        <p:spPr>
          <a:noFill/>
          <a:ln>
            <a:round/>
            <a:headEnd/>
            <a:tailEnd/>
          </a:ln>
        </p:spPr>
        <p:txBody>
          <a:bodyPr/>
          <a:lstStyle/>
          <a:p>
            <a:fld id="{580E4853-57B1-4C21-9F90-D64B55EACEF2}" type="slidenum">
              <a:rPr lang="fr-FR" smtClean="0">
                <a:cs typeface="Arial" charset="0"/>
              </a:rPr>
              <a:pPr/>
              <a:t>14</a:t>
            </a:fld>
            <a:endParaRPr lang="fr-FR" smtClean="0">
              <a:cs typeface="Arial" charset="0"/>
            </a:endParaRPr>
          </a:p>
        </p:txBody>
      </p:sp>
      <p:sp>
        <p:nvSpPr>
          <p:cNvPr id="49155" name="Rectangle 1"/>
          <p:cNvSpPr>
            <a:spLocks noChangeArrowheads="1" noTextEdit="1"/>
          </p:cNvSpPr>
          <p:nvPr>
            <p:ph type="sldImg"/>
          </p:nvPr>
        </p:nvSpPr>
        <p:spPr>
          <a:xfrm>
            <a:off x="992188" y="768350"/>
            <a:ext cx="5114925" cy="3836988"/>
          </a:xfrm>
          <a:solidFill>
            <a:srgbClr val="FFFFFF"/>
          </a:solidFill>
          <a:ln/>
        </p:spPr>
      </p:sp>
      <p:sp>
        <p:nvSpPr>
          <p:cNvPr id="49156"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8"/>
          <p:cNvSpPr>
            <a:spLocks noGrp="1" noChangeArrowheads="1"/>
          </p:cNvSpPr>
          <p:nvPr>
            <p:ph type="sldNum" sz="quarter"/>
          </p:nvPr>
        </p:nvSpPr>
        <p:spPr>
          <a:noFill/>
          <a:ln>
            <a:round/>
            <a:headEnd/>
            <a:tailEnd/>
          </a:ln>
        </p:spPr>
        <p:txBody>
          <a:bodyPr/>
          <a:lstStyle/>
          <a:p>
            <a:fld id="{1B7F3814-A795-430B-9B30-A2ABB5221B30}" type="slidenum">
              <a:rPr lang="fr-FR" smtClean="0">
                <a:cs typeface="Arial" charset="0"/>
              </a:rPr>
              <a:pPr/>
              <a:t>15</a:t>
            </a:fld>
            <a:endParaRPr lang="fr-FR" smtClean="0">
              <a:cs typeface="Arial" charset="0"/>
            </a:endParaRPr>
          </a:p>
        </p:txBody>
      </p:sp>
      <p:sp>
        <p:nvSpPr>
          <p:cNvPr id="50179" name="Rectangle 1"/>
          <p:cNvSpPr>
            <a:spLocks noChangeArrowheads="1" noTextEdit="1"/>
          </p:cNvSpPr>
          <p:nvPr>
            <p:ph type="sldImg"/>
          </p:nvPr>
        </p:nvSpPr>
        <p:spPr>
          <a:xfrm>
            <a:off x="992188" y="768350"/>
            <a:ext cx="5114925" cy="3836988"/>
          </a:xfrm>
          <a:solidFill>
            <a:srgbClr val="FFFFFF"/>
          </a:solidFill>
          <a:ln/>
        </p:spPr>
      </p:sp>
      <p:sp>
        <p:nvSpPr>
          <p:cNvPr id="50180"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8"/>
          <p:cNvSpPr>
            <a:spLocks noGrp="1" noChangeArrowheads="1"/>
          </p:cNvSpPr>
          <p:nvPr>
            <p:ph type="sldNum" sz="quarter"/>
          </p:nvPr>
        </p:nvSpPr>
        <p:spPr>
          <a:noFill/>
          <a:ln>
            <a:round/>
            <a:headEnd/>
            <a:tailEnd/>
          </a:ln>
        </p:spPr>
        <p:txBody>
          <a:bodyPr/>
          <a:lstStyle/>
          <a:p>
            <a:fld id="{F41F5D60-4DAE-4B65-9DFD-03BB10DC492C}" type="slidenum">
              <a:rPr lang="fr-FR" smtClean="0">
                <a:cs typeface="Arial" charset="0"/>
              </a:rPr>
              <a:pPr/>
              <a:t>17</a:t>
            </a:fld>
            <a:endParaRPr lang="fr-FR" smtClean="0">
              <a:cs typeface="Arial" charset="0"/>
            </a:endParaRPr>
          </a:p>
        </p:txBody>
      </p:sp>
      <p:sp>
        <p:nvSpPr>
          <p:cNvPr id="51203" name="Rectangle 1"/>
          <p:cNvSpPr>
            <a:spLocks noChangeArrowheads="1" noTextEdit="1"/>
          </p:cNvSpPr>
          <p:nvPr>
            <p:ph type="sldImg"/>
          </p:nvPr>
        </p:nvSpPr>
        <p:spPr>
          <a:xfrm>
            <a:off x="992188" y="768350"/>
            <a:ext cx="5114925" cy="3836988"/>
          </a:xfrm>
          <a:solidFill>
            <a:srgbClr val="FFFFFF"/>
          </a:solidFill>
          <a:ln/>
        </p:spPr>
      </p:sp>
      <p:sp>
        <p:nvSpPr>
          <p:cNvPr id="51204"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8"/>
          <p:cNvSpPr>
            <a:spLocks noGrp="1" noChangeArrowheads="1"/>
          </p:cNvSpPr>
          <p:nvPr>
            <p:ph type="sldNum" sz="quarter"/>
          </p:nvPr>
        </p:nvSpPr>
        <p:spPr>
          <a:noFill/>
          <a:ln>
            <a:round/>
            <a:headEnd/>
            <a:tailEnd/>
          </a:ln>
        </p:spPr>
        <p:txBody>
          <a:bodyPr/>
          <a:lstStyle/>
          <a:p>
            <a:fld id="{0B31906F-342A-4633-86BC-34E4C34E1C23}" type="slidenum">
              <a:rPr lang="fr-FR" smtClean="0">
                <a:cs typeface="Arial" charset="0"/>
              </a:rPr>
              <a:pPr/>
              <a:t>18</a:t>
            </a:fld>
            <a:endParaRPr lang="fr-FR" smtClean="0">
              <a:cs typeface="Arial" charset="0"/>
            </a:endParaRPr>
          </a:p>
        </p:txBody>
      </p:sp>
      <p:sp>
        <p:nvSpPr>
          <p:cNvPr id="52227" name="Rectangle 1"/>
          <p:cNvSpPr>
            <a:spLocks noChangeArrowheads="1" noTextEdit="1"/>
          </p:cNvSpPr>
          <p:nvPr>
            <p:ph type="sldImg"/>
          </p:nvPr>
        </p:nvSpPr>
        <p:spPr>
          <a:xfrm>
            <a:off x="992188" y="768350"/>
            <a:ext cx="5114925" cy="3836988"/>
          </a:xfrm>
          <a:solidFill>
            <a:srgbClr val="FFFFFF"/>
          </a:solidFill>
          <a:ln/>
        </p:spPr>
      </p:sp>
      <p:sp>
        <p:nvSpPr>
          <p:cNvPr id="52228"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8"/>
          <p:cNvSpPr>
            <a:spLocks noGrp="1" noChangeArrowheads="1"/>
          </p:cNvSpPr>
          <p:nvPr>
            <p:ph type="sldNum" sz="quarter"/>
          </p:nvPr>
        </p:nvSpPr>
        <p:spPr>
          <a:noFill/>
          <a:ln>
            <a:round/>
            <a:headEnd/>
            <a:tailEnd/>
          </a:ln>
        </p:spPr>
        <p:txBody>
          <a:bodyPr/>
          <a:lstStyle/>
          <a:p>
            <a:fld id="{C0B1A2DE-3771-4FDE-BB1E-2637FFC80DB4}" type="slidenum">
              <a:rPr lang="fr-FR" smtClean="0">
                <a:cs typeface="Arial" charset="0"/>
              </a:rPr>
              <a:pPr/>
              <a:t>19</a:t>
            </a:fld>
            <a:endParaRPr lang="fr-FR" smtClean="0">
              <a:cs typeface="Arial" charset="0"/>
            </a:endParaRPr>
          </a:p>
        </p:txBody>
      </p:sp>
      <p:sp>
        <p:nvSpPr>
          <p:cNvPr id="53251" name="Rectangle 1"/>
          <p:cNvSpPr>
            <a:spLocks noChangeArrowheads="1" noTextEdit="1"/>
          </p:cNvSpPr>
          <p:nvPr>
            <p:ph type="sldImg"/>
          </p:nvPr>
        </p:nvSpPr>
        <p:spPr>
          <a:xfrm>
            <a:off x="992188" y="768350"/>
            <a:ext cx="5114925" cy="3836988"/>
          </a:xfrm>
          <a:solidFill>
            <a:srgbClr val="FFFFFF"/>
          </a:solidFill>
          <a:ln/>
        </p:spPr>
      </p:sp>
      <p:sp>
        <p:nvSpPr>
          <p:cNvPr id="53252"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8"/>
          <p:cNvSpPr>
            <a:spLocks noGrp="1" noChangeArrowheads="1"/>
          </p:cNvSpPr>
          <p:nvPr>
            <p:ph type="sldNum" sz="quarter"/>
          </p:nvPr>
        </p:nvSpPr>
        <p:spPr>
          <a:noFill/>
          <a:ln>
            <a:round/>
            <a:headEnd/>
            <a:tailEnd/>
          </a:ln>
        </p:spPr>
        <p:txBody>
          <a:bodyPr/>
          <a:lstStyle/>
          <a:p>
            <a:fld id="{1086B404-0742-428A-A63E-0536DFF25E7B}" type="slidenum">
              <a:rPr lang="fr-FR" smtClean="0">
                <a:cs typeface="Arial" charset="0"/>
              </a:rPr>
              <a:pPr/>
              <a:t>20</a:t>
            </a:fld>
            <a:endParaRPr lang="fr-FR" smtClean="0">
              <a:cs typeface="Arial" charset="0"/>
            </a:endParaRPr>
          </a:p>
        </p:txBody>
      </p:sp>
      <p:sp>
        <p:nvSpPr>
          <p:cNvPr id="54275" name="Rectangle 1"/>
          <p:cNvSpPr>
            <a:spLocks noChangeArrowheads="1" noTextEdit="1"/>
          </p:cNvSpPr>
          <p:nvPr>
            <p:ph type="sldImg"/>
          </p:nvPr>
        </p:nvSpPr>
        <p:spPr>
          <a:xfrm>
            <a:off x="992188" y="768350"/>
            <a:ext cx="5114925" cy="3836988"/>
          </a:xfrm>
          <a:solidFill>
            <a:srgbClr val="FFFFFF"/>
          </a:solidFill>
          <a:ln/>
        </p:spPr>
      </p:sp>
      <p:sp>
        <p:nvSpPr>
          <p:cNvPr id="54276"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8"/>
          <p:cNvSpPr>
            <a:spLocks noGrp="1" noChangeArrowheads="1"/>
          </p:cNvSpPr>
          <p:nvPr>
            <p:ph type="sldNum" sz="quarter"/>
          </p:nvPr>
        </p:nvSpPr>
        <p:spPr>
          <a:noFill/>
          <a:ln>
            <a:round/>
            <a:headEnd/>
            <a:tailEnd/>
          </a:ln>
        </p:spPr>
        <p:txBody>
          <a:bodyPr/>
          <a:lstStyle/>
          <a:p>
            <a:fld id="{580E4853-57B1-4C21-9F90-D64B55EACEF2}" type="slidenum">
              <a:rPr lang="fr-FR" smtClean="0">
                <a:cs typeface="Arial" charset="0"/>
              </a:rPr>
              <a:pPr/>
              <a:t>21</a:t>
            </a:fld>
            <a:endParaRPr lang="fr-FR" smtClean="0">
              <a:cs typeface="Arial" charset="0"/>
            </a:endParaRPr>
          </a:p>
        </p:txBody>
      </p:sp>
      <p:sp>
        <p:nvSpPr>
          <p:cNvPr id="49155" name="Rectangle 1"/>
          <p:cNvSpPr>
            <a:spLocks noChangeArrowheads="1" noTextEdit="1"/>
          </p:cNvSpPr>
          <p:nvPr>
            <p:ph type="sldImg"/>
          </p:nvPr>
        </p:nvSpPr>
        <p:spPr>
          <a:xfrm>
            <a:off x="992188" y="768350"/>
            <a:ext cx="5114925" cy="3836988"/>
          </a:xfrm>
          <a:solidFill>
            <a:srgbClr val="FFFFFF"/>
          </a:solidFill>
          <a:ln/>
        </p:spPr>
      </p:sp>
      <p:sp>
        <p:nvSpPr>
          <p:cNvPr id="49156"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8"/>
          <p:cNvSpPr>
            <a:spLocks noGrp="1" noChangeArrowheads="1"/>
          </p:cNvSpPr>
          <p:nvPr>
            <p:ph type="sldNum" sz="quarter"/>
          </p:nvPr>
        </p:nvSpPr>
        <p:spPr>
          <a:noFill/>
          <a:ln>
            <a:round/>
            <a:headEnd/>
            <a:tailEnd/>
          </a:ln>
        </p:spPr>
        <p:txBody>
          <a:bodyPr/>
          <a:lstStyle/>
          <a:p>
            <a:fld id="{580E4853-57B1-4C21-9F90-D64B55EACEF2}" type="slidenum">
              <a:rPr lang="fr-FR" smtClean="0">
                <a:cs typeface="Arial" charset="0"/>
              </a:rPr>
              <a:pPr/>
              <a:t>23</a:t>
            </a:fld>
            <a:endParaRPr lang="fr-FR" smtClean="0">
              <a:cs typeface="Arial" charset="0"/>
            </a:endParaRPr>
          </a:p>
        </p:txBody>
      </p:sp>
      <p:sp>
        <p:nvSpPr>
          <p:cNvPr id="49155" name="Rectangle 1"/>
          <p:cNvSpPr>
            <a:spLocks noChangeArrowheads="1" noTextEdit="1"/>
          </p:cNvSpPr>
          <p:nvPr>
            <p:ph type="sldImg"/>
          </p:nvPr>
        </p:nvSpPr>
        <p:spPr>
          <a:xfrm>
            <a:off x="992188" y="768350"/>
            <a:ext cx="5114925" cy="3836988"/>
          </a:xfrm>
          <a:solidFill>
            <a:srgbClr val="FFFFFF"/>
          </a:solidFill>
          <a:ln/>
        </p:spPr>
      </p:sp>
      <p:sp>
        <p:nvSpPr>
          <p:cNvPr id="49156"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8"/>
          <p:cNvSpPr>
            <a:spLocks noGrp="1" noChangeArrowheads="1"/>
          </p:cNvSpPr>
          <p:nvPr>
            <p:ph type="sldNum" sz="quarter"/>
          </p:nvPr>
        </p:nvSpPr>
        <p:spPr>
          <a:noFill/>
          <a:ln>
            <a:round/>
            <a:headEnd/>
            <a:tailEnd/>
          </a:ln>
        </p:spPr>
        <p:txBody>
          <a:bodyPr/>
          <a:lstStyle/>
          <a:p>
            <a:fld id="{94586005-FE7D-43AE-86DC-6D2E93EEC8C3}" type="slidenum">
              <a:rPr lang="fr-FR" smtClean="0">
                <a:cs typeface="Arial" charset="0"/>
              </a:rPr>
              <a:pPr/>
              <a:t>25</a:t>
            </a:fld>
            <a:endParaRPr lang="fr-FR" smtClean="0">
              <a:cs typeface="Arial" charset="0"/>
            </a:endParaRPr>
          </a:p>
        </p:txBody>
      </p:sp>
      <p:sp>
        <p:nvSpPr>
          <p:cNvPr id="55299" name="Rectangle 1"/>
          <p:cNvSpPr>
            <a:spLocks noChangeArrowheads="1" noTextEdit="1"/>
          </p:cNvSpPr>
          <p:nvPr>
            <p:ph type="sldImg"/>
          </p:nvPr>
        </p:nvSpPr>
        <p:spPr>
          <a:xfrm>
            <a:off x="992188" y="768350"/>
            <a:ext cx="5114925" cy="3836988"/>
          </a:xfrm>
          <a:solidFill>
            <a:srgbClr val="FFFFFF"/>
          </a:solidFill>
          <a:ln/>
        </p:spPr>
      </p:sp>
      <p:sp>
        <p:nvSpPr>
          <p:cNvPr id="55300"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8"/>
          <p:cNvSpPr>
            <a:spLocks noGrp="1" noChangeArrowheads="1"/>
          </p:cNvSpPr>
          <p:nvPr>
            <p:ph type="sldNum" sz="quarter"/>
          </p:nvPr>
        </p:nvSpPr>
        <p:spPr>
          <a:noFill/>
          <a:ln>
            <a:round/>
            <a:headEnd/>
            <a:tailEnd/>
          </a:ln>
        </p:spPr>
        <p:txBody>
          <a:bodyPr/>
          <a:lstStyle/>
          <a:p>
            <a:fld id="{EFAB76F0-FC05-47B7-B928-EF407A2B0F42}" type="slidenum">
              <a:rPr lang="fr-FR" smtClean="0">
                <a:cs typeface="Arial" charset="0"/>
              </a:rPr>
              <a:pPr/>
              <a:t>26</a:t>
            </a:fld>
            <a:endParaRPr lang="fr-FR" smtClean="0">
              <a:cs typeface="Arial" charset="0"/>
            </a:endParaRPr>
          </a:p>
        </p:txBody>
      </p:sp>
      <p:sp>
        <p:nvSpPr>
          <p:cNvPr id="56323" name="Rectangle 1"/>
          <p:cNvSpPr>
            <a:spLocks noChangeArrowheads="1" noTextEdit="1"/>
          </p:cNvSpPr>
          <p:nvPr>
            <p:ph type="sldImg"/>
          </p:nvPr>
        </p:nvSpPr>
        <p:spPr>
          <a:xfrm>
            <a:off x="992188" y="768350"/>
            <a:ext cx="5114925" cy="3836988"/>
          </a:xfrm>
          <a:solidFill>
            <a:srgbClr val="FFFFFF"/>
          </a:solidFill>
          <a:ln/>
        </p:spPr>
      </p:sp>
      <p:sp>
        <p:nvSpPr>
          <p:cNvPr id="56324"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8"/>
          <p:cNvSpPr>
            <a:spLocks noGrp="1" noChangeArrowheads="1"/>
          </p:cNvSpPr>
          <p:nvPr>
            <p:ph type="sldNum" sz="quarter"/>
          </p:nvPr>
        </p:nvSpPr>
        <p:spPr>
          <a:noFill/>
          <a:ln>
            <a:round/>
            <a:headEnd/>
            <a:tailEnd/>
          </a:ln>
        </p:spPr>
        <p:txBody>
          <a:bodyPr/>
          <a:lstStyle/>
          <a:p>
            <a:fld id="{144F1F51-5176-42B1-8647-5398DBD82478}" type="slidenum">
              <a:rPr lang="fr-FR" smtClean="0">
                <a:cs typeface="Arial" charset="0"/>
              </a:rPr>
              <a:pPr/>
              <a:t>2</a:t>
            </a:fld>
            <a:endParaRPr lang="fr-FR" smtClean="0">
              <a:cs typeface="Arial" charset="0"/>
            </a:endParaRPr>
          </a:p>
        </p:txBody>
      </p:sp>
      <p:sp>
        <p:nvSpPr>
          <p:cNvPr id="38915" name="Rectangle 1"/>
          <p:cNvSpPr>
            <a:spLocks noChangeArrowheads="1" noTextEdit="1"/>
          </p:cNvSpPr>
          <p:nvPr>
            <p:ph type="sldImg"/>
          </p:nvPr>
        </p:nvSpPr>
        <p:spPr>
          <a:xfrm>
            <a:off x="992188" y="768350"/>
            <a:ext cx="5114925" cy="3836988"/>
          </a:xfrm>
          <a:solidFill>
            <a:srgbClr val="FFFFFF"/>
          </a:solidFill>
          <a:ln/>
        </p:spPr>
      </p:sp>
      <p:sp>
        <p:nvSpPr>
          <p:cNvPr id="38916"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a:bodyPr>
          <a:lstStyle/>
          <a:p>
            <a:pPr marL="1139825" lvl="2" indent="-225425">
              <a:lnSpc>
                <a:spcPct val="150000"/>
              </a:lnSpc>
              <a:spcBef>
                <a:spcPts val="275"/>
              </a:spcBef>
              <a:buClr>
                <a:srgbClr val="558ED5"/>
              </a:buClr>
              <a:buSzPct val="80000"/>
              <a:buFont typeface="Wingdings" charset="2"/>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558ED5"/>
                </a:solidFill>
                <a:latin typeface="Verdana" pitchFamily="34" charset="0"/>
              </a:rPr>
              <a:t>STEP 3 : Its traffic simulator engines is then able to generate realistic and reproducible traffic in order to assess the compliance of security functions and their coverage in terms of supported protocols and detected attacks.</a:t>
            </a:r>
          </a:p>
          <a:p>
            <a:pPr lvl="3">
              <a:lnSpc>
                <a:spcPct val="150000"/>
              </a:lnSpc>
              <a:spcBef>
                <a:spcPts val="275"/>
              </a:spcBef>
              <a:buClr>
                <a:srgbClr val="558ED5"/>
              </a:buClr>
              <a:buSzPct val="80000"/>
              <a:buFont typeface="Wingdings" charset="2"/>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558ED5"/>
                </a:solidFill>
                <a:latin typeface="Verdana" pitchFamily="34" charset="0"/>
              </a:rPr>
              <a:t>In the case of an IDS, </a:t>
            </a:r>
            <a:r>
              <a:rPr lang="en-US" sz="1600" dirty="0" err="1" smtClean="0">
                <a:solidFill>
                  <a:srgbClr val="558ED5"/>
                </a:solidFill>
                <a:latin typeface="Verdana" pitchFamily="34" charset="0"/>
              </a:rPr>
              <a:t>Netzob</a:t>
            </a:r>
            <a:r>
              <a:rPr lang="en-US" sz="1600" dirty="0" smtClean="0">
                <a:solidFill>
                  <a:srgbClr val="558ED5"/>
                </a:solidFill>
                <a:latin typeface="Verdana" pitchFamily="34" charset="0"/>
              </a:rPr>
              <a:t> could be use to generate realistic traffic of a </a:t>
            </a:r>
            <a:r>
              <a:rPr lang="en-US" sz="1600" dirty="0" err="1" smtClean="0">
                <a:solidFill>
                  <a:srgbClr val="558ED5"/>
                </a:solidFill>
                <a:latin typeface="Verdana" pitchFamily="34" charset="0"/>
              </a:rPr>
              <a:t>botnet</a:t>
            </a:r>
            <a:r>
              <a:rPr lang="en-US" sz="1600" dirty="0" smtClean="0">
                <a:solidFill>
                  <a:srgbClr val="558ED5"/>
                </a:solidFill>
                <a:latin typeface="Verdana" pitchFamily="34" charset="0"/>
              </a:rPr>
              <a:t> Command &amp; Control channel.</a:t>
            </a:r>
          </a:p>
          <a:p>
            <a:endParaRPr lang="en-US" dirty="0"/>
          </a:p>
        </p:txBody>
      </p:sp>
      <p:sp>
        <p:nvSpPr>
          <p:cNvPr id="4" name="Espace réservé du numéro de diapositive 3"/>
          <p:cNvSpPr>
            <a:spLocks noGrp="1"/>
          </p:cNvSpPr>
          <p:nvPr>
            <p:ph type="sldNum" idx="10"/>
          </p:nvPr>
        </p:nvSpPr>
        <p:spPr/>
        <p:txBody>
          <a:bodyPr/>
          <a:lstStyle/>
          <a:p>
            <a:pPr>
              <a:defRPr/>
            </a:pPr>
            <a:fld id="{098CE795-8554-4867-A3FF-7448778574B2}" type="slidenum">
              <a:rPr lang="fr-FR" smtClean="0"/>
              <a:pPr>
                <a:defRPr/>
              </a:pPr>
              <a:t>27</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8"/>
          <p:cNvSpPr>
            <a:spLocks noGrp="1" noChangeArrowheads="1"/>
          </p:cNvSpPr>
          <p:nvPr>
            <p:ph type="sldNum" sz="quarter"/>
          </p:nvPr>
        </p:nvSpPr>
        <p:spPr>
          <a:noFill/>
          <a:ln>
            <a:round/>
            <a:headEnd/>
            <a:tailEnd/>
          </a:ln>
        </p:spPr>
        <p:txBody>
          <a:bodyPr/>
          <a:lstStyle/>
          <a:p>
            <a:fld id="{AA0879C8-F1A0-461C-8073-62719CCE2E0F}" type="slidenum">
              <a:rPr lang="fr-FR" smtClean="0">
                <a:cs typeface="Arial" charset="0"/>
              </a:rPr>
              <a:pPr/>
              <a:t>30</a:t>
            </a:fld>
            <a:endParaRPr lang="fr-FR" smtClean="0">
              <a:cs typeface="Arial" charset="0"/>
            </a:endParaRPr>
          </a:p>
        </p:txBody>
      </p:sp>
      <p:sp>
        <p:nvSpPr>
          <p:cNvPr id="57347" name="Rectangle 1"/>
          <p:cNvSpPr>
            <a:spLocks noChangeArrowheads="1" noTextEdit="1"/>
          </p:cNvSpPr>
          <p:nvPr>
            <p:ph type="sldImg"/>
          </p:nvPr>
        </p:nvSpPr>
        <p:spPr>
          <a:xfrm>
            <a:off x="992188" y="768350"/>
            <a:ext cx="5114925" cy="3836988"/>
          </a:xfrm>
          <a:solidFill>
            <a:srgbClr val="FFFFFF"/>
          </a:solidFill>
          <a:ln/>
        </p:spPr>
      </p:sp>
      <p:sp>
        <p:nvSpPr>
          <p:cNvPr id="57348"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8"/>
          <p:cNvSpPr>
            <a:spLocks noGrp="1" noChangeArrowheads="1"/>
          </p:cNvSpPr>
          <p:nvPr>
            <p:ph type="sldNum" sz="quarter"/>
          </p:nvPr>
        </p:nvSpPr>
        <p:spPr>
          <a:noFill/>
          <a:ln>
            <a:round/>
            <a:headEnd/>
            <a:tailEnd/>
          </a:ln>
        </p:spPr>
        <p:txBody>
          <a:bodyPr/>
          <a:lstStyle/>
          <a:p>
            <a:fld id="{82F0093C-9ADE-42A7-89B2-FAF3B6E9DDB3}" type="slidenum">
              <a:rPr lang="fr-FR" smtClean="0">
                <a:cs typeface="Arial" charset="0"/>
              </a:rPr>
              <a:pPr/>
              <a:t>31</a:t>
            </a:fld>
            <a:endParaRPr lang="fr-FR" smtClean="0">
              <a:cs typeface="Arial" charset="0"/>
            </a:endParaRPr>
          </a:p>
        </p:txBody>
      </p:sp>
      <p:sp>
        <p:nvSpPr>
          <p:cNvPr id="58371" name="Rectangle 1"/>
          <p:cNvSpPr>
            <a:spLocks noChangeArrowheads="1" noTextEdit="1"/>
          </p:cNvSpPr>
          <p:nvPr>
            <p:ph type="sldImg"/>
          </p:nvPr>
        </p:nvSpPr>
        <p:spPr>
          <a:xfrm>
            <a:off x="992188" y="768350"/>
            <a:ext cx="5114925" cy="3836988"/>
          </a:xfrm>
          <a:solidFill>
            <a:srgbClr val="FFFFFF"/>
          </a:solidFill>
          <a:ln/>
        </p:spPr>
      </p:sp>
      <p:sp>
        <p:nvSpPr>
          <p:cNvPr id="58372"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8"/>
          <p:cNvSpPr>
            <a:spLocks noGrp="1" noChangeArrowheads="1"/>
          </p:cNvSpPr>
          <p:nvPr>
            <p:ph type="sldNum" sz="quarter"/>
          </p:nvPr>
        </p:nvSpPr>
        <p:spPr>
          <a:noFill/>
          <a:ln>
            <a:round/>
            <a:headEnd/>
            <a:tailEnd/>
          </a:ln>
        </p:spPr>
        <p:txBody>
          <a:bodyPr/>
          <a:lstStyle/>
          <a:p>
            <a:fld id="{B703A7EF-D8DA-44BA-9712-07231168E1EF}" type="slidenum">
              <a:rPr lang="fr-FR" smtClean="0">
                <a:cs typeface="Arial" charset="0"/>
              </a:rPr>
              <a:pPr/>
              <a:t>32</a:t>
            </a:fld>
            <a:endParaRPr lang="fr-FR" smtClean="0">
              <a:cs typeface="Arial" charset="0"/>
            </a:endParaRPr>
          </a:p>
        </p:txBody>
      </p:sp>
      <p:sp>
        <p:nvSpPr>
          <p:cNvPr id="59395" name="Rectangle 1"/>
          <p:cNvSpPr>
            <a:spLocks noChangeArrowheads="1" noTextEdit="1"/>
          </p:cNvSpPr>
          <p:nvPr>
            <p:ph type="sldImg"/>
          </p:nvPr>
        </p:nvSpPr>
        <p:spPr>
          <a:xfrm>
            <a:off x="992188" y="768350"/>
            <a:ext cx="5114925" cy="3836988"/>
          </a:xfrm>
          <a:solidFill>
            <a:srgbClr val="FFFFFF"/>
          </a:solidFill>
          <a:ln/>
        </p:spPr>
      </p:sp>
      <p:sp>
        <p:nvSpPr>
          <p:cNvPr id="59396"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8"/>
          <p:cNvSpPr>
            <a:spLocks noGrp="1" noChangeArrowheads="1"/>
          </p:cNvSpPr>
          <p:nvPr>
            <p:ph type="sldNum" sz="quarter"/>
          </p:nvPr>
        </p:nvSpPr>
        <p:spPr>
          <a:noFill/>
          <a:ln>
            <a:round/>
            <a:headEnd/>
            <a:tailEnd/>
          </a:ln>
        </p:spPr>
        <p:txBody>
          <a:bodyPr/>
          <a:lstStyle/>
          <a:p>
            <a:fld id="{F630607A-F8F1-43B7-BF1A-590E92C454A9}" type="slidenum">
              <a:rPr lang="fr-FR" smtClean="0">
                <a:cs typeface="Arial" charset="0"/>
              </a:rPr>
              <a:pPr/>
              <a:t>34</a:t>
            </a:fld>
            <a:endParaRPr lang="fr-FR" smtClean="0">
              <a:cs typeface="Arial" charset="0"/>
            </a:endParaRPr>
          </a:p>
        </p:txBody>
      </p:sp>
      <p:sp>
        <p:nvSpPr>
          <p:cNvPr id="61443" name="Rectangle 1"/>
          <p:cNvSpPr>
            <a:spLocks noChangeArrowheads="1" noTextEdit="1"/>
          </p:cNvSpPr>
          <p:nvPr>
            <p:ph type="sldImg"/>
          </p:nvPr>
        </p:nvSpPr>
        <p:spPr>
          <a:xfrm>
            <a:off x="992188" y="768350"/>
            <a:ext cx="5114925" cy="3836988"/>
          </a:xfrm>
          <a:solidFill>
            <a:srgbClr val="FFFFFF"/>
          </a:solidFill>
          <a:ln/>
        </p:spPr>
      </p:sp>
      <p:sp>
        <p:nvSpPr>
          <p:cNvPr id="61444" name="Rectangle 2"/>
          <p:cNvSpPr>
            <a:spLocks noChangeArrowheads="1"/>
          </p:cNvSpPr>
          <p:nvPr>
            <p:ph type="body" idx="1"/>
          </p:nvPr>
        </p:nvSpPr>
        <p:spPr>
          <a:xfrm>
            <a:off x="709613" y="4860925"/>
            <a:ext cx="5680075" cy="4605338"/>
          </a:xfrm>
          <a:noFill/>
        </p:spPr>
        <p:txBody>
          <a:bodyPr wrap="none" anchor="ctr"/>
          <a:lstStyle/>
          <a:p>
            <a:endParaRPr lang="fr-FR"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8"/>
          <p:cNvSpPr>
            <a:spLocks noGrp="1" noChangeArrowheads="1"/>
          </p:cNvSpPr>
          <p:nvPr>
            <p:ph type="sldNum" sz="quarter"/>
          </p:nvPr>
        </p:nvSpPr>
        <p:spPr>
          <a:noFill/>
          <a:ln>
            <a:round/>
            <a:headEnd/>
            <a:tailEnd/>
          </a:ln>
        </p:spPr>
        <p:txBody>
          <a:bodyPr/>
          <a:lstStyle/>
          <a:p>
            <a:fld id="{F11BD8DF-8EB5-4A40-AF58-487BF40E447C}" type="slidenum">
              <a:rPr lang="fr-FR" smtClean="0">
                <a:cs typeface="Arial" charset="0"/>
              </a:rPr>
              <a:pPr/>
              <a:t>5</a:t>
            </a:fld>
            <a:endParaRPr lang="fr-FR" smtClean="0">
              <a:cs typeface="Arial" charset="0"/>
            </a:endParaRPr>
          </a:p>
        </p:txBody>
      </p:sp>
      <p:sp>
        <p:nvSpPr>
          <p:cNvPr id="39939" name="Rectangle 1"/>
          <p:cNvSpPr>
            <a:spLocks noChangeArrowheads="1" noTextEdit="1"/>
          </p:cNvSpPr>
          <p:nvPr>
            <p:ph type="sldImg"/>
          </p:nvPr>
        </p:nvSpPr>
        <p:spPr>
          <a:xfrm>
            <a:off x="992188" y="768350"/>
            <a:ext cx="5114925" cy="3836988"/>
          </a:xfrm>
          <a:solidFill>
            <a:srgbClr val="FFFFFF"/>
          </a:solidFill>
          <a:ln/>
        </p:spPr>
      </p:sp>
      <p:sp>
        <p:nvSpPr>
          <p:cNvPr id="39940"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8"/>
          <p:cNvSpPr>
            <a:spLocks noGrp="1" noChangeArrowheads="1"/>
          </p:cNvSpPr>
          <p:nvPr>
            <p:ph type="sldNum" sz="quarter"/>
          </p:nvPr>
        </p:nvSpPr>
        <p:spPr>
          <a:noFill/>
          <a:ln>
            <a:round/>
            <a:headEnd/>
            <a:tailEnd/>
          </a:ln>
        </p:spPr>
        <p:txBody>
          <a:bodyPr/>
          <a:lstStyle/>
          <a:p>
            <a:fld id="{244A9AEA-2B7D-4CBE-AE74-E854E69DC2CC}" type="slidenum">
              <a:rPr lang="fr-FR" smtClean="0">
                <a:cs typeface="Arial" charset="0"/>
              </a:rPr>
              <a:pPr/>
              <a:t>6</a:t>
            </a:fld>
            <a:endParaRPr lang="fr-FR" smtClean="0">
              <a:cs typeface="Arial" charset="0"/>
            </a:endParaRPr>
          </a:p>
        </p:txBody>
      </p:sp>
      <p:sp>
        <p:nvSpPr>
          <p:cNvPr id="40963" name="Rectangle 1"/>
          <p:cNvSpPr>
            <a:spLocks noChangeArrowheads="1" noTextEdit="1"/>
          </p:cNvSpPr>
          <p:nvPr>
            <p:ph type="sldImg"/>
          </p:nvPr>
        </p:nvSpPr>
        <p:spPr>
          <a:xfrm>
            <a:off x="992188" y="768350"/>
            <a:ext cx="5114925" cy="3836988"/>
          </a:xfrm>
          <a:solidFill>
            <a:srgbClr val="FFFFFF"/>
          </a:solidFill>
          <a:ln/>
        </p:spPr>
      </p:sp>
      <p:sp>
        <p:nvSpPr>
          <p:cNvPr id="40964"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8"/>
          <p:cNvSpPr>
            <a:spLocks noGrp="1" noChangeArrowheads="1"/>
          </p:cNvSpPr>
          <p:nvPr>
            <p:ph type="sldNum" sz="quarter"/>
          </p:nvPr>
        </p:nvSpPr>
        <p:spPr>
          <a:noFill/>
          <a:ln>
            <a:round/>
            <a:headEnd/>
            <a:tailEnd/>
          </a:ln>
        </p:spPr>
        <p:txBody>
          <a:bodyPr/>
          <a:lstStyle/>
          <a:p>
            <a:fld id="{A1837C8B-612C-491B-830D-E3EDAD8B2587}" type="slidenum">
              <a:rPr lang="fr-FR" smtClean="0">
                <a:cs typeface="Arial" charset="0"/>
              </a:rPr>
              <a:pPr/>
              <a:t>7</a:t>
            </a:fld>
            <a:endParaRPr lang="fr-FR" smtClean="0">
              <a:cs typeface="Arial" charset="0"/>
            </a:endParaRPr>
          </a:p>
        </p:txBody>
      </p:sp>
      <p:sp>
        <p:nvSpPr>
          <p:cNvPr id="41987" name="Rectangle 1"/>
          <p:cNvSpPr>
            <a:spLocks noChangeArrowheads="1" noTextEdit="1"/>
          </p:cNvSpPr>
          <p:nvPr>
            <p:ph type="sldImg"/>
          </p:nvPr>
        </p:nvSpPr>
        <p:spPr>
          <a:xfrm>
            <a:off x="992188" y="768350"/>
            <a:ext cx="5114925" cy="3836988"/>
          </a:xfrm>
          <a:solidFill>
            <a:srgbClr val="FFFFFF"/>
          </a:solidFill>
          <a:ln/>
        </p:spPr>
      </p:sp>
      <p:sp>
        <p:nvSpPr>
          <p:cNvPr id="41988"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8"/>
          <p:cNvSpPr>
            <a:spLocks noGrp="1" noChangeArrowheads="1"/>
          </p:cNvSpPr>
          <p:nvPr>
            <p:ph type="sldNum" sz="quarter"/>
          </p:nvPr>
        </p:nvSpPr>
        <p:spPr>
          <a:noFill/>
          <a:ln>
            <a:round/>
            <a:headEnd/>
            <a:tailEnd/>
          </a:ln>
        </p:spPr>
        <p:txBody>
          <a:bodyPr/>
          <a:lstStyle/>
          <a:p>
            <a:fld id="{8DAD5FBC-348D-402E-8545-93EEE4B85940}" type="slidenum">
              <a:rPr lang="fr-FR" smtClean="0">
                <a:cs typeface="Arial" charset="0"/>
              </a:rPr>
              <a:pPr/>
              <a:t>8</a:t>
            </a:fld>
            <a:endParaRPr lang="fr-FR" smtClean="0">
              <a:cs typeface="Arial" charset="0"/>
            </a:endParaRPr>
          </a:p>
        </p:txBody>
      </p:sp>
      <p:sp>
        <p:nvSpPr>
          <p:cNvPr id="43011" name="Rectangle 1"/>
          <p:cNvSpPr>
            <a:spLocks noChangeArrowheads="1" noTextEdit="1"/>
          </p:cNvSpPr>
          <p:nvPr>
            <p:ph type="sldImg"/>
          </p:nvPr>
        </p:nvSpPr>
        <p:spPr>
          <a:xfrm>
            <a:off x="992188" y="768350"/>
            <a:ext cx="5114925" cy="3836988"/>
          </a:xfrm>
          <a:solidFill>
            <a:srgbClr val="FFFFFF"/>
          </a:solidFill>
          <a:ln/>
        </p:spPr>
      </p:sp>
      <p:sp>
        <p:nvSpPr>
          <p:cNvPr id="43012"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8"/>
          <p:cNvSpPr>
            <a:spLocks noGrp="1" noChangeArrowheads="1"/>
          </p:cNvSpPr>
          <p:nvPr>
            <p:ph type="sldNum" sz="quarter"/>
          </p:nvPr>
        </p:nvSpPr>
        <p:spPr>
          <a:noFill/>
          <a:ln>
            <a:round/>
            <a:headEnd/>
            <a:tailEnd/>
          </a:ln>
        </p:spPr>
        <p:txBody>
          <a:bodyPr/>
          <a:lstStyle/>
          <a:p>
            <a:fld id="{05AD41D5-1EF0-4C57-B2AB-9FB107A2F340}" type="slidenum">
              <a:rPr lang="fr-FR" smtClean="0">
                <a:cs typeface="Arial" charset="0"/>
              </a:rPr>
              <a:pPr/>
              <a:t>9</a:t>
            </a:fld>
            <a:endParaRPr lang="fr-FR" smtClean="0">
              <a:cs typeface="Arial" charset="0"/>
            </a:endParaRPr>
          </a:p>
        </p:txBody>
      </p:sp>
      <p:sp>
        <p:nvSpPr>
          <p:cNvPr id="44035" name="Rectangle 1"/>
          <p:cNvSpPr>
            <a:spLocks noChangeArrowheads="1" noTextEdit="1"/>
          </p:cNvSpPr>
          <p:nvPr>
            <p:ph type="sldImg"/>
          </p:nvPr>
        </p:nvSpPr>
        <p:spPr>
          <a:xfrm>
            <a:off x="992188" y="768350"/>
            <a:ext cx="5114925" cy="3836988"/>
          </a:xfrm>
          <a:solidFill>
            <a:srgbClr val="FFFFFF"/>
          </a:solidFill>
          <a:ln/>
        </p:spPr>
      </p:sp>
      <p:sp>
        <p:nvSpPr>
          <p:cNvPr id="44036"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8"/>
          <p:cNvSpPr>
            <a:spLocks noGrp="1" noChangeArrowheads="1"/>
          </p:cNvSpPr>
          <p:nvPr>
            <p:ph type="sldNum" sz="quarter"/>
          </p:nvPr>
        </p:nvSpPr>
        <p:spPr>
          <a:noFill/>
          <a:ln>
            <a:round/>
            <a:headEnd/>
            <a:tailEnd/>
          </a:ln>
        </p:spPr>
        <p:txBody>
          <a:bodyPr/>
          <a:lstStyle/>
          <a:p>
            <a:fld id="{9B243BD1-0B47-42EC-BA73-34A275CBCC33}" type="slidenum">
              <a:rPr lang="fr-FR" smtClean="0">
                <a:cs typeface="Arial" charset="0"/>
              </a:rPr>
              <a:pPr/>
              <a:t>11</a:t>
            </a:fld>
            <a:endParaRPr lang="fr-FR" smtClean="0">
              <a:cs typeface="Arial" charset="0"/>
            </a:endParaRPr>
          </a:p>
        </p:txBody>
      </p:sp>
      <p:sp>
        <p:nvSpPr>
          <p:cNvPr id="45059" name="Rectangle 1"/>
          <p:cNvSpPr>
            <a:spLocks noChangeArrowheads="1" noTextEdit="1"/>
          </p:cNvSpPr>
          <p:nvPr>
            <p:ph type="sldImg"/>
          </p:nvPr>
        </p:nvSpPr>
        <p:spPr>
          <a:xfrm>
            <a:off x="992188" y="768350"/>
            <a:ext cx="5114925" cy="3836988"/>
          </a:xfrm>
          <a:solidFill>
            <a:srgbClr val="FFFFFF"/>
          </a:solidFill>
          <a:ln/>
        </p:spPr>
      </p:sp>
      <p:sp>
        <p:nvSpPr>
          <p:cNvPr id="45060"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8"/>
          <p:cNvSpPr>
            <a:spLocks noGrp="1" noChangeArrowheads="1"/>
          </p:cNvSpPr>
          <p:nvPr>
            <p:ph type="sldNum" sz="quarter"/>
          </p:nvPr>
        </p:nvSpPr>
        <p:spPr>
          <a:noFill/>
          <a:ln>
            <a:round/>
            <a:headEnd/>
            <a:tailEnd/>
          </a:ln>
        </p:spPr>
        <p:txBody>
          <a:bodyPr/>
          <a:lstStyle/>
          <a:p>
            <a:fld id="{A45039CE-7B42-48FB-BF74-4302BF2A2091}" type="slidenum">
              <a:rPr lang="fr-FR" smtClean="0">
                <a:cs typeface="Arial" charset="0"/>
              </a:rPr>
              <a:pPr/>
              <a:t>12</a:t>
            </a:fld>
            <a:endParaRPr lang="fr-FR" smtClean="0">
              <a:cs typeface="Arial" charset="0"/>
            </a:endParaRPr>
          </a:p>
        </p:txBody>
      </p:sp>
      <p:sp>
        <p:nvSpPr>
          <p:cNvPr id="46083" name="Rectangle 1"/>
          <p:cNvSpPr>
            <a:spLocks noChangeArrowheads="1" noTextEdit="1"/>
          </p:cNvSpPr>
          <p:nvPr>
            <p:ph type="sldImg"/>
          </p:nvPr>
        </p:nvSpPr>
        <p:spPr>
          <a:xfrm>
            <a:off x="992188" y="768350"/>
            <a:ext cx="5114925" cy="3836988"/>
          </a:xfrm>
          <a:solidFill>
            <a:srgbClr val="FFFFFF"/>
          </a:solidFill>
          <a:ln/>
        </p:spPr>
      </p:sp>
      <p:sp>
        <p:nvSpPr>
          <p:cNvPr id="46084" name="Rectangle 2"/>
          <p:cNvSpPr>
            <a:spLocks noChangeArrowheads="1"/>
          </p:cNvSpPr>
          <p:nvPr>
            <p:ph type="body" idx="1"/>
          </p:nvPr>
        </p:nvSpPr>
        <p:spPr>
          <a:xfrm>
            <a:off x="709613" y="4860925"/>
            <a:ext cx="5680075" cy="4605338"/>
          </a:xfrm>
          <a:noFill/>
        </p:spPr>
        <p:txBody>
          <a:bodyPr wrap="none" anchor="ctr"/>
          <a:lstStyle/>
          <a:p>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13"/>
          <p:cNvSpPr>
            <a:spLocks noGrp="1" noChangeArrowheads="1"/>
          </p:cNvSpPr>
          <p:nvPr>
            <p:ph type="sldNum" idx="10"/>
          </p:nvPr>
        </p:nvSpPr>
        <p:spPr>
          <a:ln/>
        </p:spPr>
        <p:txBody>
          <a:bodyPr/>
          <a:lstStyle>
            <a:lvl1pPr>
              <a:defRPr/>
            </a:lvl1pPr>
          </a:lstStyle>
          <a:p>
            <a:pPr>
              <a:defRPr/>
            </a:pPr>
            <a:r>
              <a:rPr lang="fr-FR"/>
              <a:t>Page  </a:t>
            </a:r>
            <a:fld id="{B6EA1C75-4603-4B97-B0EA-F68D0A981D5D}"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13"/>
          <p:cNvSpPr>
            <a:spLocks noGrp="1" noChangeArrowheads="1"/>
          </p:cNvSpPr>
          <p:nvPr>
            <p:ph type="sldNum" idx="10"/>
          </p:nvPr>
        </p:nvSpPr>
        <p:spPr>
          <a:ln/>
        </p:spPr>
        <p:txBody>
          <a:bodyPr/>
          <a:lstStyle>
            <a:lvl1pPr>
              <a:defRPr/>
            </a:lvl1pPr>
          </a:lstStyle>
          <a:p>
            <a:pPr>
              <a:defRPr/>
            </a:pPr>
            <a:r>
              <a:rPr lang="fr-FR"/>
              <a:t>Page  </a:t>
            </a:r>
            <a:fld id="{87AF6E10-DD57-46AB-8B1F-EA800C414133}"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13"/>
          <p:cNvSpPr>
            <a:spLocks noGrp="1" noChangeArrowheads="1"/>
          </p:cNvSpPr>
          <p:nvPr>
            <p:ph type="sldNum" idx="10"/>
          </p:nvPr>
        </p:nvSpPr>
        <p:spPr>
          <a:ln/>
        </p:spPr>
        <p:txBody>
          <a:bodyPr/>
          <a:lstStyle>
            <a:lvl1pPr>
              <a:defRPr/>
            </a:lvl1pPr>
          </a:lstStyle>
          <a:p>
            <a:pPr>
              <a:defRPr/>
            </a:pPr>
            <a:r>
              <a:rPr lang="fr-FR"/>
              <a:t>Page  </a:t>
            </a:r>
            <a:fld id="{08C27AAE-1383-4716-B0F7-7D56ACCDB6F8}"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13"/>
          <p:cNvSpPr>
            <a:spLocks noGrp="1" noChangeArrowheads="1"/>
          </p:cNvSpPr>
          <p:nvPr>
            <p:ph type="sldNum" idx="10"/>
          </p:nvPr>
        </p:nvSpPr>
        <p:spPr>
          <a:ln/>
        </p:spPr>
        <p:txBody>
          <a:bodyPr/>
          <a:lstStyle>
            <a:lvl1pPr>
              <a:defRPr/>
            </a:lvl1pPr>
          </a:lstStyle>
          <a:p>
            <a:pPr>
              <a:defRPr/>
            </a:pPr>
            <a:r>
              <a:rPr lang="fr-FR"/>
              <a:t>Page  </a:t>
            </a:r>
            <a:fld id="{83908B3C-C1AF-4206-91DE-708C77D03389}"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fr-F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13"/>
          <p:cNvSpPr>
            <a:spLocks noGrp="1" noChangeArrowheads="1"/>
          </p:cNvSpPr>
          <p:nvPr>
            <p:ph type="sldNum" idx="10"/>
          </p:nvPr>
        </p:nvSpPr>
        <p:spPr>
          <a:ln/>
        </p:spPr>
        <p:txBody>
          <a:bodyPr/>
          <a:lstStyle>
            <a:lvl1pPr>
              <a:defRPr/>
            </a:lvl1pPr>
          </a:lstStyle>
          <a:p>
            <a:pPr>
              <a:defRPr/>
            </a:pPr>
            <a:r>
              <a:rPr lang="fr-FR"/>
              <a:t>Page  </a:t>
            </a:r>
            <a:fld id="{A7A38ED2-B57D-42F7-847B-ABA851C227F1}" type="slidenum">
              <a:rPr lang="fr-FR"/>
              <a:pPr>
                <a:defRPr/>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idx="10"/>
          </p:nvPr>
        </p:nvSpPr>
        <p:spPr>
          <a:ln/>
        </p:spPr>
        <p:txBody>
          <a:bodyPr/>
          <a:lstStyle>
            <a:lvl1pPr>
              <a:defRPr/>
            </a:lvl1pPr>
          </a:lstStyle>
          <a:p>
            <a:pPr>
              <a:defRPr/>
            </a:pPr>
            <a:r>
              <a:rPr lang="fr-FR"/>
              <a:t>Page  </a:t>
            </a:r>
            <a:fld id="{7B00E3FD-922F-43D3-A360-5665610EC3E9}" type="slidenum">
              <a:rPr lang="fr-FR"/>
              <a:pPr>
                <a:defRPr/>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13"/>
          <p:cNvSpPr>
            <a:spLocks noGrp="1" noChangeArrowheads="1"/>
          </p:cNvSpPr>
          <p:nvPr>
            <p:ph type="sldNum" idx="10"/>
          </p:nvPr>
        </p:nvSpPr>
        <p:spPr>
          <a:ln/>
        </p:spPr>
        <p:txBody>
          <a:bodyPr/>
          <a:lstStyle>
            <a:lvl1pPr>
              <a:defRPr/>
            </a:lvl1pPr>
          </a:lstStyle>
          <a:p>
            <a:pPr>
              <a:defRPr/>
            </a:pPr>
            <a:r>
              <a:rPr lang="fr-FR"/>
              <a:t>Page  </a:t>
            </a:r>
            <a:fld id="{C9DFD6BE-964F-47BF-9A13-26C0B4A2FD09}" type="slidenum">
              <a:rPr lang="fr-FR"/>
              <a:pPr>
                <a:defRPr/>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13"/>
          <p:cNvSpPr>
            <a:spLocks noGrp="1" noChangeArrowheads="1"/>
          </p:cNvSpPr>
          <p:nvPr>
            <p:ph type="sldNum" idx="10"/>
          </p:nvPr>
        </p:nvSpPr>
        <p:spPr>
          <a:ln/>
        </p:spPr>
        <p:txBody>
          <a:bodyPr/>
          <a:lstStyle>
            <a:lvl1pPr>
              <a:defRPr/>
            </a:lvl1pPr>
          </a:lstStyle>
          <a:p>
            <a:pPr>
              <a:defRPr/>
            </a:pPr>
            <a:r>
              <a:rPr lang="fr-FR"/>
              <a:t>Page  </a:t>
            </a:r>
            <a:fld id="{51C71CD5-82E5-42BD-9DD0-DE1071C16077}" type="slidenum">
              <a:rPr lang="fr-FR"/>
              <a:pPr>
                <a:defRPr/>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fr-FR"/>
          </a:p>
        </p:txBody>
      </p:sp>
      <p:sp>
        <p:nvSpPr>
          <p:cNvPr id="3" name="Rectangle 13"/>
          <p:cNvSpPr>
            <a:spLocks noGrp="1" noChangeArrowheads="1"/>
          </p:cNvSpPr>
          <p:nvPr>
            <p:ph type="sldNum" idx="10"/>
          </p:nvPr>
        </p:nvSpPr>
        <p:spPr>
          <a:ln/>
        </p:spPr>
        <p:txBody>
          <a:bodyPr/>
          <a:lstStyle>
            <a:lvl1pPr>
              <a:defRPr/>
            </a:lvl1pPr>
          </a:lstStyle>
          <a:p>
            <a:pPr>
              <a:defRPr/>
            </a:pPr>
            <a:r>
              <a:rPr lang="fr-FR"/>
              <a:t>Page  </a:t>
            </a:r>
            <a:fld id="{EA1BF7CF-FFA3-4618-A565-C7F74D910A12}" type="slidenum">
              <a:rPr lang="fr-FR"/>
              <a:pPr>
                <a:defRPr/>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sldNum" idx="10"/>
          </p:nvPr>
        </p:nvSpPr>
        <p:spPr>
          <a:ln/>
        </p:spPr>
        <p:txBody>
          <a:bodyPr/>
          <a:lstStyle>
            <a:lvl1pPr>
              <a:defRPr/>
            </a:lvl1pPr>
          </a:lstStyle>
          <a:p>
            <a:pPr>
              <a:defRPr/>
            </a:pPr>
            <a:r>
              <a:rPr lang="fr-FR"/>
              <a:t>Page  </a:t>
            </a:r>
            <a:fld id="{AAA29A8A-EE1B-4F93-96AF-307E5E1FF22B}" type="slidenum">
              <a:rPr lang="fr-FR"/>
              <a:pPr>
                <a:defRPr/>
              </a:pPr>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idx="10"/>
          </p:nvPr>
        </p:nvSpPr>
        <p:spPr>
          <a:ln/>
        </p:spPr>
        <p:txBody>
          <a:bodyPr/>
          <a:lstStyle>
            <a:lvl1pPr>
              <a:defRPr/>
            </a:lvl1pPr>
          </a:lstStyle>
          <a:p>
            <a:pPr>
              <a:defRPr/>
            </a:pPr>
            <a:r>
              <a:rPr lang="fr-FR"/>
              <a:t>Page  </a:t>
            </a:r>
            <a:fld id="{42BCCC11-8139-4BC9-890E-C88FB7C5D223}"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fr-F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13"/>
          <p:cNvSpPr>
            <a:spLocks noGrp="1" noChangeArrowheads="1"/>
          </p:cNvSpPr>
          <p:nvPr>
            <p:ph type="sldNum" idx="10"/>
          </p:nvPr>
        </p:nvSpPr>
        <p:spPr>
          <a:ln/>
        </p:spPr>
        <p:txBody>
          <a:bodyPr/>
          <a:lstStyle>
            <a:lvl1pPr>
              <a:defRPr/>
            </a:lvl1pPr>
          </a:lstStyle>
          <a:p>
            <a:pPr>
              <a:defRPr/>
            </a:pPr>
            <a:r>
              <a:rPr lang="fr-FR"/>
              <a:t>Page  </a:t>
            </a:r>
            <a:fld id="{7DA3DAD1-8955-495C-948D-3DF4B71D6BBF}" type="slidenum">
              <a:rPr lang="fr-FR"/>
              <a:pPr>
                <a:defRPr/>
              </a:pPr>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idx="10"/>
          </p:nvPr>
        </p:nvSpPr>
        <p:spPr>
          <a:ln/>
        </p:spPr>
        <p:txBody>
          <a:bodyPr/>
          <a:lstStyle>
            <a:lvl1pPr>
              <a:defRPr/>
            </a:lvl1pPr>
          </a:lstStyle>
          <a:p>
            <a:pPr>
              <a:defRPr/>
            </a:pPr>
            <a:r>
              <a:rPr lang="fr-FR"/>
              <a:t>Page  </a:t>
            </a:r>
            <a:fld id="{1DF3875A-012C-4671-B7E7-FC1FCDB30A27}" type="slidenum">
              <a:rPr lang="fr-FR"/>
              <a:pPr>
                <a:defRPr/>
              </a:pPr>
              <a:t>‹N°›</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13"/>
          <p:cNvSpPr>
            <a:spLocks noGrp="1" noChangeArrowheads="1"/>
          </p:cNvSpPr>
          <p:nvPr>
            <p:ph type="sldNum" idx="10"/>
          </p:nvPr>
        </p:nvSpPr>
        <p:spPr>
          <a:ln/>
        </p:spPr>
        <p:txBody>
          <a:bodyPr/>
          <a:lstStyle>
            <a:lvl1pPr>
              <a:defRPr/>
            </a:lvl1pPr>
          </a:lstStyle>
          <a:p>
            <a:pPr>
              <a:defRPr/>
            </a:pPr>
            <a:r>
              <a:rPr lang="fr-FR"/>
              <a:t>Page  </a:t>
            </a:r>
            <a:fld id="{C6F71D0A-1E87-46F5-8228-063AB95B7245}" type="slidenum">
              <a:rPr lang="fr-FR"/>
              <a:pPr>
                <a:defRPr/>
              </a:pPr>
              <a:t>‹N°›</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13"/>
          <p:cNvSpPr>
            <a:spLocks noGrp="1" noChangeArrowheads="1"/>
          </p:cNvSpPr>
          <p:nvPr>
            <p:ph type="sldNum" idx="10"/>
          </p:nvPr>
        </p:nvSpPr>
        <p:spPr>
          <a:ln/>
        </p:spPr>
        <p:txBody>
          <a:bodyPr/>
          <a:lstStyle>
            <a:lvl1pPr>
              <a:defRPr/>
            </a:lvl1pPr>
          </a:lstStyle>
          <a:p>
            <a:pPr>
              <a:defRPr/>
            </a:pPr>
            <a:r>
              <a:rPr lang="fr-FR"/>
              <a:t>Page  </a:t>
            </a:r>
            <a:fld id="{E7802D93-A5F6-4A51-8679-C2E9CB1E0C33}"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idx="10"/>
          </p:nvPr>
        </p:nvSpPr>
        <p:spPr>
          <a:ln/>
        </p:spPr>
        <p:txBody>
          <a:bodyPr/>
          <a:lstStyle>
            <a:lvl1pPr>
              <a:defRPr/>
            </a:lvl1pPr>
          </a:lstStyle>
          <a:p>
            <a:pPr>
              <a:defRPr/>
            </a:pPr>
            <a:r>
              <a:rPr lang="fr-FR"/>
              <a:t>Page  </a:t>
            </a:r>
            <a:fld id="{A1E611D6-C802-47EA-A7D5-1A24ED38F743}"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13"/>
          <p:cNvSpPr>
            <a:spLocks noGrp="1" noChangeArrowheads="1"/>
          </p:cNvSpPr>
          <p:nvPr>
            <p:ph type="sldNum" idx="10"/>
          </p:nvPr>
        </p:nvSpPr>
        <p:spPr>
          <a:ln/>
        </p:spPr>
        <p:txBody>
          <a:bodyPr/>
          <a:lstStyle>
            <a:lvl1pPr>
              <a:defRPr/>
            </a:lvl1pPr>
          </a:lstStyle>
          <a:p>
            <a:pPr>
              <a:defRPr/>
            </a:pPr>
            <a:r>
              <a:rPr lang="fr-FR"/>
              <a:t>Page  </a:t>
            </a:r>
            <a:fld id="{C879F6EE-5053-4B6D-87AD-53279FBE6057}"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13"/>
          <p:cNvSpPr>
            <a:spLocks noGrp="1" noChangeArrowheads="1"/>
          </p:cNvSpPr>
          <p:nvPr>
            <p:ph type="sldNum" idx="10"/>
          </p:nvPr>
        </p:nvSpPr>
        <p:spPr>
          <a:ln/>
        </p:spPr>
        <p:txBody>
          <a:bodyPr/>
          <a:lstStyle>
            <a:lvl1pPr>
              <a:defRPr/>
            </a:lvl1pPr>
          </a:lstStyle>
          <a:p>
            <a:pPr>
              <a:defRPr/>
            </a:pPr>
            <a:r>
              <a:rPr lang="fr-FR"/>
              <a:t>Page  </a:t>
            </a:r>
            <a:fld id="{076B08FC-728E-4FE2-A090-F27095195E24}"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fr-FR"/>
          </a:p>
        </p:txBody>
      </p:sp>
      <p:sp>
        <p:nvSpPr>
          <p:cNvPr id="3" name="Rectangle 13"/>
          <p:cNvSpPr>
            <a:spLocks noGrp="1" noChangeArrowheads="1"/>
          </p:cNvSpPr>
          <p:nvPr>
            <p:ph type="sldNum" idx="10"/>
          </p:nvPr>
        </p:nvSpPr>
        <p:spPr>
          <a:ln/>
        </p:spPr>
        <p:txBody>
          <a:bodyPr/>
          <a:lstStyle>
            <a:lvl1pPr>
              <a:defRPr/>
            </a:lvl1pPr>
          </a:lstStyle>
          <a:p>
            <a:pPr>
              <a:defRPr/>
            </a:pPr>
            <a:r>
              <a:rPr lang="fr-FR"/>
              <a:t>Page  </a:t>
            </a:r>
            <a:fld id="{D03ABD8C-2A1A-40B8-9D5D-837C3C3EAD76}"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sldNum" idx="10"/>
          </p:nvPr>
        </p:nvSpPr>
        <p:spPr>
          <a:ln/>
        </p:spPr>
        <p:txBody>
          <a:bodyPr/>
          <a:lstStyle>
            <a:lvl1pPr>
              <a:defRPr/>
            </a:lvl1pPr>
          </a:lstStyle>
          <a:p>
            <a:pPr>
              <a:defRPr/>
            </a:pPr>
            <a:r>
              <a:rPr lang="fr-FR"/>
              <a:t>Page  </a:t>
            </a:r>
            <a:fld id="{AD7F0DCF-40B3-4BE5-9EDC-958784B2F8D6}"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idx="10"/>
          </p:nvPr>
        </p:nvSpPr>
        <p:spPr>
          <a:ln/>
        </p:spPr>
        <p:txBody>
          <a:bodyPr/>
          <a:lstStyle>
            <a:lvl1pPr>
              <a:defRPr/>
            </a:lvl1pPr>
          </a:lstStyle>
          <a:p>
            <a:pPr>
              <a:defRPr/>
            </a:pPr>
            <a:r>
              <a:rPr lang="fr-FR"/>
              <a:t>Page  </a:t>
            </a:r>
            <a:fld id="{20B88620-9681-41A0-8121-69158C9AB087}"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idx="10"/>
          </p:nvPr>
        </p:nvSpPr>
        <p:spPr>
          <a:ln/>
        </p:spPr>
        <p:txBody>
          <a:bodyPr/>
          <a:lstStyle>
            <a:lvl1pPr>
              <a:defRPr/>
            </a:lvl1pPr>
          </a:lstStyle>
          <a:p>
            <a:pPr>
              <a:defRPr/>
            </a:pPr>
            <a:r>
              <a:rPr lang="fr-FR"/>
              <a:t>Page  </a:t>
            </a:r>
            <a:fld id="{3EC31B52-C81E-411E-982C-BB8DA456823C}"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5.png"/><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19" Type="http://schemas.openxmlformats.org/officeDocument/2006/relationships/image" Target="../media/image7.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a:srcRect/>
          <a:stretch>
            <a:fillRect/>
          </a:stretch>
        </p:blipFill>
        <p:spPr bwMode="auto">
          <a:xfrm>
            <a:off x="-11113" y="0"/>
            <a:ext cx="9144001" cy="6572250"/>
          </a:xfrm>
          <a:prstGeom prst="rect">
            <a:avLst/>
          </a:prstGeom>
          <a:noFill/>
          <a:ln w="9525">
            <a:noFill/>
            <a:round/>
            <a:headEnd/>
            <a:tailEnd/>
          </a:ln>
        </p:spPr>
      </p:pic>
      <p:sp>
        <p:nvSpPr>
          <p:cNvPr id="1027" name="Rectangle 2"/>
          <p:cNvSpPr>
            <a:spLocks noChangeArrowheads="1"/>
          </p:cNvSpPr>
          <p:nvPr/>
        </p:nvSpPr>
        <p:spPr bwMode="auto">
          <a:xfrm>
            <a:off x="0" y="6500813"/>
            <a:ext cx="9144000" cy="357187"/>
          </a:xfrm>
          <a:prstGeom prst="rect">
            <a:avLst/>
          </a:prstGeom>
          <a:solidFill>
            <a:srgbClr val="4F81BD"/>
          </a:solidFill>
          <a:ln w="25560">
            <a:solidFill>
              <a:srgbClr val="385D8A"/>
            </a:solidFill>
            <a:miter lim="800000"/>
            <a:headEnd/>
            <a:tailEnd/>
          </a:ln>
          <a:effectLst/>
        </p:spPr>
        <p:txBody>
          <a:bodyPr wrap="none" anchor="ctr"/>
          <a:lstStyle/>
          <a:p>
            <a:pPr>
              <a:defRPr/>
            </a:pPr>
            <a:endParaRPr lang="fr-FR"/>
          </a:p>
        </p:txBody>
      </p:sp>
      <p:sp>
        <p:nvSpPr>
          <p:cNvPr id="1028" name="Rectangle 3"/>
          <p:cNvSpPr>
            <a:spLocks noChangeArrowheads="1"/>
          </p:cNvSpPr>
          <p:nvPr/>
        </p:nvSpPr>
        <p:spPr bwMode="auto">
          <a:xfrm>
            <a:off x="4763" y="4763"/>
            <a:ext cx="9144000" cy="1352550"/>
          </a:xfrm>
          <a:prstGeom prst="rect">
            <a:avLst/>
          </a:prstGeom>
          <a:solidFill>
            <a:srgbClr val="4F81BD">
              <a:alpha val="20000"/>
            </a:srgbClr>
          </a:solidFill>
          <a:ln w="25560">
            <a:solidFill>
              <a:srgbClr val="385D8A"/>
            </a:solidFill>
            <a:miter lim="800000"/>
            <a:headEnd/>
            <a:tailEnd/>
          </a:ln>
          <a:effectLst/>
        </p:spPr>
        <p:txBody>
          <a:bodyPr wrap="none" anchor="ctr"/>
          <a:lstStyle/>
          <a:p>
            <a:pPr>
              <a:defRPr/>
            </a:pPr>
            <a:endParaRPr lang="fr-FR"/>
          </a:p>
        </p:txBody>
      </p:sp>
      <p:grpSp>
        <p:nvGrpSpPr>
          <p:cNvPr id="1029" name="Group 4"/>
          <p:cNvGrpSpPr>
            <a:grpSpLocks/>
          </p:cNvGrpSpPr>
          <p:nvPr/>
        </p:nvGrpSpPr>
        <p:grpSpPr bwMode="auto">
          <a:xfrm>
            <a:off x="38100" y="100013"/>
            <a:ext cx="2757488" cy="1089025"/>
            <a:chOff x="24" y="63"/>
            <a:chExt cx="1737" cy="686"/>
          </a:xfrm>
        </p:grpSpPr>
        <p:pic>
          <p:nvPicPr>
            <p:cNvPr id="1033" name="Picture 5"/>
            <p:cNvPicPr>
              <a:picLocks noChangeAspect="1" noChangeArrowheads="1"/>
            </p:cNvPicPr>
            <p:nvPr/>
          </p:nvPicPr>
          <p:blipFill>
            <a:blip r:embed="rId14"/>
            <a:srcRect/>
            <a:stretch>
              <a:fillRect/>
            </a:stretch>
          </p:blipFill>
          <p:spPr bwMode="auto">
            <a:xfrm>
              <a:off x="654" y="63"/>
              <a:ext cx="238" cy="437"/>
            </a:xfrm>
            <a:prstGeom prst="rect">
              <a:avLst/>
            </a:prstGeom>
            <a:noFill/>
            <a:ln w="9525">
              <a:noFill/>
              <a:round/>
              <a:headEnd/>
              <a:tailEnd/>
            </a:ln>
          </p:spPr>
        </p:pic>
        <p:pic>
          <p:nvPicPr>
            <p:cNvPr id="1034" name="Picture 6"/>
            <p:cNvPicPr>
              <a:picLocks noChangeAspect="1" noChangeArrowheads="1"/>
            </p:cNvPicPr>
            <p:nvPr/>
          </p:nvPicPr>
          <p:blipFill>
            <a:blip r:embed="rId15"/>
            <a:srcRect/>
            <a:stretch>
              <a:fillRect/>
            </a:stretch>
          </p:blipFill>
          <p:spPr bwMode="auto">
            <a:xfrm>
              <a:off x="24" y="109"/>
              <a:ext cx="679" cy="640"/>
            </a:xfrm>
            <a:prstGeom prst="rect">
              <a:avLst/>
            </a:prstGeom>
            <a:noFill/>
            <a:ln w="9525">
              <a:noFill/>
              <a:round/>
              <a:headEnd/>
              <a:tailEnd/>
            </a:ln>
          </p:spPr>
        </p:pic>
        <p:pic>
          <p:nvPicPr>
            <p:cNvPr id="1035" name="Picture 7"/>
            <p:cNvPicPr>
              <a:picLocks noChangeAspect="1" noChangeArrowheads="1"/>
            </p:cNvPicPr>
            <p:nvPr/>
          </p:nvPicPr>
          <p:blipFill>
            <a:blip r:embed="rId16">
              <a:lum bright="2000"/>
            </a:blip>
            <a:srcRect/>
            <a:stretch>
              <a:fillRect/>
            </a:stretch>
          </p:blipFill>
          <p:spPr bwMode="auto">
            <a:xfrm>
              <a:off x="991" y="63"/>
              <a:ext cx="164" cy="301"/>
            </a:xfrm>
            <a:prstGeom prst="rect">
              <a:avLst/>
            </a:prstGeom>
            <a:noFill/>
            <a:ln w="9525">
              <a:noFill/>
              <a:round/>
              <a:headEnd/>
              <a:tailEnd/>
            </a:ln>
          </p:spPr>
        </p:pic>
        <p:pic>
          <p:nvPicPr>
            <p:cNvPr id="1036" name="Picture 8"/>
            <p:cNvPicPr>
              <a:picLocks noChangeAspect="1" noChangeArrowheads="1"/>
            </p:cNvPicPr>
            <p:nvPr/>
          </p:nvPicPr>
          <p:blipFill>
            <a:blip r:embed="rId17">
              <a:lum bright="8000"/>
            </a:blip>
            <a:srcRect/>
            <a:stretch>
              <a:fillRect/>
            </a:stretch>
          </p:blipFill>
          <p:spPr bwMode="auto">
            <a:xfrm>
              <a:off x="1277" y="63"/>
              <a:ext cx="116" cy="215"/>
            </a:xfrm>
            <a:prstGeom prst="rect">
              <a:avLst/>
            </a:prstGeom>
            <a:noFill/>
            <a:ln w="9525">
              <a:noFill/>
              <a:round/>
              <a:headEnd/>
              <a:tailEnd/>
            </a:ln>
          </p:spPr>
        </p:pic>
        <p:pic>
          <p:nvPicPr>
            <p:cNvPr id="1037" name="Picture 9"/>
            <p:cNvPicPr>
              <a:picLocks noChangeAspect="1" noChangeArrowheads="1"/>
            </p:cNvPicPr>
            <p:nvPr/>
          </p:nvPicPr>
          <p:blipFill>
            <a:blip r:embed="rId18">
              <a:lum bright="26000"/>
            </a:blip>
            <a:srcRect/>
            <a:stretch>
              <a:fillRect/>
            </a:stretch>
          </p:blipFill>
          <p:spPr bwMode="auto">
            <a:xfrm>
              <a:off x="1506" y="63"/>
              <a:ext cx="78" cy="144"/>
            </a:xfrm>
            <a:prstGeom prst="rect">
              <a:avLst/>
            </a:prstGeom>
            <a:noFill/>
            <a:ln w="9525">
              <a:noFill/>
              <a:round/>
              <a:headEnd/>
              <a:tailEnd/>
            </a:ln>
          </p:spPr>
        </p:pic>
        <p:pic>
          <p:nvPicPr>
            <p:cNvPr id="1038" name="Picture 10"/>
            <p:cNvPicPr>
              <a:picLocks noChangeAspect="1" noChangeArrowheads="1"/>
            </p:cNvPicPr>
            <p:nvPr/>
          </p:nvPicPr>
          <p:blipFill>
            <a:blip r:embed="rId19">
              <a:lum bright="26000"/>
            </a:blip>
            <a:srcRect/>
            <a:stretch>
              <a:fillRect/>
            </a:stretch>
          </p:blipFill>
          <p:spPr bwMode="auto">
            <a:xfrm>
              <a:off x="1701" y="63"/>
              <a:ext cx="60" cy="112"/>
            </a:xfrm>
            <a:prstGeom prst="rect">
              <a:avLst/>
            </a:prstGeom>
            <a:noFill/>
            <a:ln w="9525">
              <a:noFill/>
              <a:round/>
              <a:headEnd/>
              <a:tailEnd/>
            </a:ln>
          </p:spPr>
        </p:pic>
      </p:grpSp>
      <p:sp>
        <p:nvSpPr>
          <p:cNvPr id="1030" name="Text Box 11"/>
          <p:cNvSpPr txBox="1">
            <a:spLocks noChangeArrowheads="1"/>
          </p:cNvSpPr>
          <p:nvPr/>
        </p:nvSpPr>
        <p:spPr bwMode="auto">
          <a:xfrm>
            <a:off x="0" y="6492875"/>
            <a:ext cx="2133600" cy="365125"/>
          </a:xfrm>
          <a:prstGeom prst="rect">
            <a:avLst/>
          </a:prstGeom>
          <a:noFill/>
          <a:ln w="9525">
            <a:noFill/>
            <a:round/>
            <a:headEnd/>
            <a:tailEnd/>
          </a:ln>
          <a:effectLst/>
        </p:spPr>
        <p:txBody>
          <a:bodyPr wrap="none" anchor="ctr"/>
          <a:lstStyle/>
          <a:p>
            <a:pPr>
              <a:defRPr/>
            </a:pPr>
            <a:endParaRPr lang="fr-FR"/>
          </a:p>
        </p:txBody>
      </p:sp>
      <p:sp>
        <p:nvSpPr>
          <p:cNvPr id="2060" name="Text Box 12"/>
          <p:cNvSpPr txBox="1">
            <a:spLocks noChangeArrowheads="1"/>
          </p:cNvSpPr>
          <p:nvPr/>
        </p:nvSpPr>
        <p:spPr bwMode="auto">
          <a:xfrm>
            <a:off x="0" y="6492875"/>
            <a:ext cx="2133600" cy="365125"/>
          </a:xfrm>
          <a:prstGeom prst="rect">
            <a:avLst/>
          </a:prstGeom>
          <a:noFill/>
          <a:ln>
            <a:noFill/>
          </a:ln>
          <a:effectLst/>
          <a:extLst>
            <a:ext uri="{909E8E84-426E-40DD-AFC4-6F175D3DCCD1}"/>
            <a:ext uri="{91240B29-F687-4F45-9708-019B960494DF}"/>
            <a:ext uri="{AF507438-7753-43E0-B8FC-AC1667EBCBE1}"/>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9pPr>
          </a:lstStyle>
          <a:p>
            <a:pPr>
              <a:buClrTx/>
              <a:buFontTx/>
              <a:buNone/>
              <a:defRPr/>
            </a:pPr>
            <a:r>
              <a:rPr lang="fr-FR" sz="1200" b="1" smtClean="0">
                <a:solidFill>
                  <a:srgbClr val="FFFFFF"/>
                </a:solidFill>
                <a:latin typeface="Calibri" pitchFamily="34" charset="0"/>
              </a:rPr>
              <a:t>mardi 11 septembre 2012</a:t>
            </a:r>
          </a:p>
        </p:txBody>
      </p:sp>
      <p:sp>
        <p:nvSpPr>
          <p:cNvPr id="2061" name="Rectangle 13"/>
          <p:cNvSpPr>
            <a:spLocks noGrp="1" noChangeArrowheads="1"/>
          </p:cNvSpPr>
          <p:nvPr>
            <p:ph type="sldNum"/>
          </p:nvPr>
        </p:nvSpPr>
        <p:spPr bwMode="auto">
          <a:xfrm>
            <a:off x="7010400" y="6492875"/>
            <a:ext cx="2130425" cy="361950"/>
          </a:xfrm>
          <a:prstGeom prst="rect">
            <a:avLst/>
          </a:prstGeom>
          <a:noFill/>
          <a:ln>
            <a:noFill/>
          </a:ln>
          <a:effectLst/>
          <a:extLst>
            <a:ext uri="{909E8E84-426E-40DD-AFC4-6F175D3DCCD1}"/>
            <a:ext uri="{91240B29-F687-4F45-9708-019B960494DF}"/>
            <a:ext uri="{AF507438-7753-43E0-B8FC-AC1667EBCBE1}"/>
          </a:extLst>
        </p:spPr>
        <p:txBody>
          <a:bodyPr vert="horz" wrap="square" lIns="90000" tIns="46800" rIns="90000" bIns="46800" numCol="1" anchor="ctr" anchorCtr="0" compatLnSpc="1">
            <a:prstTxWarp prst="textNoShape">
              <a:avLst/>
            </a:prstTxWarp>
          </a:bodyPr>
          <a:lstStyle>
            <a:lvl1pPr algn="r">
              <a:buClrTx/>
              <a:buFontTx/>
              <a:buNone/>
              <a:tabLst>
                <a:tab pos="723900" algn="l"/>
                <a:tab pos="1447800" algn="l"/>
              </a:tabLst>
              <a:defRPr sz="1200" b="1">
                <a:solidFill>
                  <a:srgbClr val="FFFFFF"/>
                </a:solidFill>
                <a:latin typeface="+mn-lt"/>
                <a:cs typeface="+mn-cs"/>
              </a:defRPr>
            </a:lvl1pPr>
          </a:lstStyle>
          <a:p>
            <a:pPr>
              <a:defRPr/>
            </a:pPr>
            <a:r>
              <a:rPr lang="fr-FR"/>
              <a:t>Page  </a:t>
            </a:r>
            <a:fld id="{4C7A55D4-1A1B-4748-92AE-D0CA02774804}"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j-lt"/>
          <a:ea typeface="DejaVu Sans" charset="0"/>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ea typeface="DejaVu Sans" charset="0"/>
          <a:cs typeface="DejaVu Sans" charset="0"/>
        </a:defRPr>
      </a:lvl2pPr>
      <a:lvl3pPr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ea typeface="DejaVu Sans" charset="0"/>
          <a:cs typeface="DejaVu Sans" charset="0"/>
        </a:defRPr>
      </a:lvl3pPr>
      <a:lvl4pPr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ea typeface="DejaVu Sans" charset="0"/>
          <a:cs typeface="DejaVu Sans" charset="0"/>
        </a:defRPr>
      </a:lvl4pPr>
      <a:lvl5pPr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ea typeface="DejaVu Sans" charset="0"/>
          <a:cs typeface="DejaVu Sans"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cs typeface="DejaVu Sans" charset="0"/>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cs typeface="DejaVu Sans" charset="0"/>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cs typeface="DejaVu Sans" charset="0"/>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cs typeface="DejaVu Sans"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buChar char="•"/>
        <a:defRPr sz="3200">
          <a:solidFill>
            <a:srgbClr val="000000"/>
          </a:solidFill>
          <a:latin typeface="+mn-lt"/>
          <a:ea typeface="DejaVu Sans" charset="0"/>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buChar char="–"/>
        <a:defRPr sz="2800">
          <a:solidFill>
            <a:srgbClr val="000000"/>
          </a:solidFill>
          <a:latin typeface="+mn-lt"/>
          <a:ea typeface="DejaVu Sans" charset="0"/>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buChar char="•"/>
        <a:defRPr sz="2400">
          <a:solidFill>
            <a:srgbClr val="000000"/>
          </a:solidFill>
          <a:latin typeface="+mn-lt"/>
          <a:ea typeface="DejaVu Sans" charset="0"/>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buChar char="–"/>
        <a:defRPr sz="2000">
          <a:solidFill>
            <a:srgbClr val="000000"/>
          </a:solidFill>
          <a:latin typeface="+mn-lt"/>
          <a:ea typeface="DejaVu Sans" charset="0"/>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buChar char="»"/>
        <a:defRPr sz="2000">
          <a:solidFill>
            <a:srgbClr val="000000"/>
          </a:solidFill>
          <a:latin typeface="+mn-lt"/>
          <a:ea typeface="DejaVu Sans" charset="0"/>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3"/>
          <a:srcRect/>
          <a:stretch>
            <a:fillRect/>
          </a:stretch>
        </p:blipFill>
        <p:spPr bwMode="auto">
          <a:xfrm>
            <a:off x="-11113" y="0"/>
            <a:ext cx="9144001" cy="6572250"/>
          </a:xfrm>
          <a:prstGeom prst="rect">
            <a:avLst/>
          </a:prstGeom>
          <a:noFill/>
          <a:ln w="9525">
            <a:noFill/>
            <a:round/>
            <a:headEnd/>
            <a:tailEnd/>
          </a:ln>
        </p:spPr>
      </p:pic>
      <p:sp>
        <p:nvSpPr>
          <p:cNvPr id="2051" name="Rectangle 2"/>
          <p:cNvSpPr>
            <a:spLocks noChangeArrowheads="1"/>
          </p:cNvSpPr>
          <p:nvPr/>
        </p:nvSpPr>
        <p:spPr bwMode="auto">
          <a:xfrm>
            <a:off x="0" y="6500813"/>
            <a:ext cx="9144000" cy="357187"/>
          </a:xfrm>
          <a:prstGeom prst="rect">
            <a:avLst/>
          </a:prstGeom>
          <a:solidFill>
            <a:srgbClr val="4F81BD"/>
          </a:solidFill>
          <a:ln w="25560">
            <a:solidFill>
              <a:srgbClr val="385D8A"/>
            </a:solidFill>
            <a:miter lim="800000"/>
            <a:headEnd/>
            <a:tailEnd/>
          </a:ln>
          <a:effectLst/>
        </p:spPr>
        <p:txBody>
          <a:bodyPr wrap="none" anchor="ctr"/>
          <a:lstStyle/>
          <a:p>
            <a:pPr>
              <a:defRPr/>
            </a:pPr>
            <a:endParaRPr lang="fr-FR"/>
          </a:p>
        </p:txBody>
      </p:sp>
      <p:sp>
        <p:nvSpPr>
          <p:cNvPr id="2052" name="Rectangle 3"/>
          <p:cNvSpPr>
            <a:spLocks noChangeArrowheads="1"/>
          </p:cNvSpPr>
          <p:nvPr/>
        </p:nvSpPr>
        <p:spPr bwMode="auto">
          <a:xfrm>
            <a:off x="4763" y="4763"/>
            <a:ext cx="9144000" cy="1352550"/>
          </a:xfrm>
          <a:prstGeom prst="rect">
            <a:avLst/>
          </a:prstGeom>
          <a:solidFill>
            <a:srgbClr val="4F81BD">
              <a:alpha val="20000"/>
            </a:srgbClr>
          </a:solidFill>
          <a:ln w="25560">
            <a:solidFill>
              <a:srgbClr val="385D8A"/>
            </a:solidFill>
            <a:miter lim="800000"/>
            <a:headEnd/>
            <a:tailEnd/>
          </a:ln>
          <a:effectLst/>
        </p:spPr>
        <p:txBody>
          <a:bodyPr wrap="none" anchor="ctr"/>
          <a:lstStyle/>
          <a:p>
            <a:pPr>
              <a:defRPr/>
            </a:pPr>
            <a:endParaRPr lang="fr-FR"/>
          </a:p>
        </p:txBody>
      </p:sp>
      <p:grpSp>
        <p:nvGrpSpPr>
          <p:cNvPr id="2053" name="Group 4"/>
          <p:cNvGrpSpPr>
            <a:grpSpLocks/>
          </p:cNvGrpSpPr>
          <p:nvPr/>
        </p:nvGrpSpPr>
        <p:grpSpPr bwMode="auto">
          <a:xfrm>
            <a:off x="38100" y="100013"/>
            <a:ext cx="2757488" cy="1089025"/>
            <a:chOff x="24" y="63"/>
            <a:chExt cx="1737" cy="686"/>
          </a:xfrm>
        </p:grpSpPr>
        <p:pic>
          <p:nvPicPr>
            <p:cNvPr id="2057" name="Picture 5"/>
            <p:cNvPicPr>
              <a:picLocks noChangeAspect="1" noChangeArrowheads="1"/>
            </p:cNvPicPr>
            <p:nvPr/>
          </p:nvPicPr>
          <p:blipFill>
            <a:blip r:embed="rId14"/>
            <a:srcRect/>
            <a:stretch>
              <a:fillRect/>
            </a:stretch>
          </p:blipFill>
          <p:spPr bwMode="auto">
            <a:xfrm>
              <a:off x="654" y="63"/>
              <a:ext cx="238" cy="437"/>
            </a:xfrm>
            <a:prstGeom prst="rect">
              <a:avLst/>
            </a:prstGeom>
            <a:noFill/>
            <a:ln w="9525">
              <a:noFill/>
              <a:round/>
              <a:headEnd/>
              <a:tailEnd/>
            </a:ln>
          </p:spPr>
        </p:pic>
        <p:pic>
          <p:nvPicPr>
            <p:cNvPr id="2058" name="Picture 6"/>
            <p:cNvPicPr>
              <a:picLocks noChangeAspect="1" noChangeArrowheads="1"/>
            </p:cNvPicPr>
            <p:nvPr/>
          </p:nvPicPr>
          <p:blipFill>
            <a:blip r:embed="rId15"/>
            <a:srcRect/>
            <a:stretch>
              <a:fillRect/>
            </a:stretch>
          </p:blipFill>
          <p:spPr bwMode="auto">
            <a:xfrm>
              <a:off x="24" y="109"/>
              <a:ext cx="679" cy="640"/>
            </a:xfrm>
            <a:prstGeom prst="rect">
              <a:avLst/>
            </a:prstGeom>
            <a:noFill/>
            <a:ln w="9525">
              <a:noFill/>
              <a:round/>
              <a:headEnd/>
              <a:tailEnd/>
            </a:ln>
          </p:spPr>
        </p:pic>
        <p:pic>
          <p:nvPicPr>
            <p:cNvPr id="2059" name="Picture 7"/>
            <p:cNvPicPr>
              <a:picLocks noChangeAspect="1" noChangeArrowheads="1"/>
            </p:cNvPicPr>
            <p:nvPr/>
          </p:nvPicPr>
          <p:blipFill>
            <a:blip r:embed="rId16">
              <a:lum bright="2000"/>
            </a:blip>
            <a:srcRect/>
            <a:stretch>
              <a:fillRect/>
            </a:stretch>
          </p:blipFill>
          <p:spPr bwMode="auto">
            <a:xfrm>
              <a:off x="991" y="63"/>
              <a:ext cx="164" cy="301"/>
            </a:xfrm>
            <a:prstGeom prst="rect">
              <a:avLst/>
            </a:prstGeom>
            <a:noFill/>
            <a:ln w="9525">
              <a:noFill/>
              <a:round/>
              <a:headEnd/>
              <a:tailEnd/>
            </a:ln>
          </p:spPr>
        </p:pic>
        <p:pic>
          <p:nvPicPr>
            <p:cNvPr id="2060" name="Picture 8"/>
            <p:cNvPicPr>
              <a:picLocks noChangeAspect="1" noChangeArrowheads="1"/>
            </p:cNvPicPr>
            <p:nvPr/>
          </p:nvPicPr>
          <p:blipFill>
            <a:blip r:embed="rId17">
              <a:lum bright="8000"/>
            </a:blip>
            <a:srcRect/>
            <a:stretch>
              <a:fillRect/>
            </a:stretch>
          </p:blipFill>
          <p:spPr bwMode="auto">
            <a:xfrm>
              <a:off x="1277" y="63"/>
              <a:ext cx="116" cy="215"/>
            </a:xfrm>
            <a:prstGeom prst="rect">
              <a:avLst/>
            </a:prstGeom>
            <a:noFill/>
            <a:ln w="9525">
              <a:noFill/>
              <a:round/>
              <a:headEnd/>
              <a:tailEnd/>
            </a:ln>
          </p:spPr>
        </p:pic>
        <p:pic>
          <p:nvPicPr>
            <p:cNvPr id="2061" name="Picture 9"/>
            <p:cNvPicPr>
              <a:picLocks noChangeAspect="1" noChangeArrowheads="1"/>
            </p:cNvPicPr>
            <p:nvPr/>
          </p:nvPicPr>
          <p:blipFill>
            <a:blip r:embed="rId18">
              <a:lum bright="26000"/>
            </a:blip>
            <a:srcRect/>
            <a:stretch>
              <a:fillRect/>
            </a:stretch>
          </p:blipFill>
          <p:spPr bwMode="auto">
            <a:xfrm>
              <a:off x="1506" y="63"/>
              <a:ext cx="78" cy="144"/>
            </a:xfrm>
            <a:prstGeom prst="rect">
              <a:avLst/>
            </a:prstGeom>
            <a:noFill/>
            <a:ln w="9525">
              <a:noFill/>
              <a:round/>
              <a:headEnd/>
              <a:tailEnd/>
            </a:ln>
          </p:spPr>
        </p:pic>
        <p:pic>
          <p:nvPicPr>
            <p:cNvPr id="2062" name="Picture 10"/>
            <p:cNvPicPr>
              <a:picLocks noChangeAspect="1" noChangeArrowheads="1"/>
            </p:cNvPicPr>
            <p:nvPr/>
          </p:nvPicPr>
          <p:blipFill>
            <a:blip r:embed="rId19">
              <a:lum bright="26000"/>
            </a:blip>
            <a:srcRect/>
            <a:stretch>
              <a:fillRect/>
            </a:stretch>
          </p:blipFill>
          <p:spPr bwMode="auto">
            <a:xfrm>
              <a:off x="1701" y="63"/>
              <a:ext cx="60" cy="112"/>
            </a:xfrm>
            <a:prstGeom prst="rect">
              <a:avLst/>
            </a:prstGeom>
            <a:noFill/>
            <a:ln w="9525">
              <a:noFill/>
              <a:round/>
              <a:headEnd/>
              <a:tailEnd/>
            </a:ln>
          </p:spPr>
        </p:pic>
      </p:grpSp>
      <p:sp>
        <p:nvSpPr>
          <p:cNvPr id="2054" name="Text Box 11"/>
          <p:cNvSpPr txBox="1">
            <a:spLocks noChangeArrowheads="1"/>
          </p:cNvSpPr>
          <p:nvPr/>
        </p:nvSpPr>
        <p:spPr bwMode="auto">
          <a:xfrm>
            <a:off x="0" y="6492875"/>
            <a:ext cx="2133600" cy="365125"/>
          </a:xfrm>
          <a:prstGeom prst="rect">
            <a:avLst/>
          </a:prstGeom>
          <a:noFill/>
          <a:ln w="9525">
            <a:noFill/>
            <a:round/>
            <a:headEnd/>
            <a:tailEnd/>
          </a:ln>
          <a:effectLst/>
        </p:spPr>
        <p:txBody>
          <a:bodyPr wrap="none" anchor="ctr"/>
          <a:lstStyle/>
          <a:p>
            <a:pPr>
              <a:defRPr/>
            </a:pPr>
            <a:endParaRPr lang="fr-FR"/>
          </a:p>
        </p:txBody>
      </p:sp>
      <p:sp>
        <p:nvSpPr>
          <p:cNvPr id="3084" name="Text Box 12"/>
          <p:cNvSpPr txBox="1">
            <a:spLocks noChangeArrowheads="1"/>
          </p:cNvSpPr>
          <p:nvPr/>
        </p:nvSpPr>
        <p:spPr bwMode="auto">
          <a:xfrm>
            <a:off x="0" y="6492875"/>
            <a:ext cx="2133600" cy="365125"/>
          </a:xfrm>
          <a:prstGeom prst="rect">
            <a:avLst/>
          </a:prstGeom>
          <a:noFill/>
          <a:ln>
            <a:noFill/>
          </a:ln>
          <a:effectLst/>
          <a:extLst>
            <a:ext uri="{909E8E84-426E-40DD-AFC4-6F175D3DCCD1}"/>
            <a:ext uri="{91240B29-F687-4F45-9708-019B960494DF}"/>
            <a:ext uri="{AF507438-7753-43E0-B8FC-AC1667EBCBE1}"/>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charset="0"/>
                <a:cs typeface="Arial" charset="0"/>
              </a:defRPr>
            </a:lvl9pPr>
          </a:lstStyle>
          <a:p>
            <a:pPr>
              <a:buClrTx/>
              <a:buFontTx/>
              <a:buNone/>
              <a:defRPr/>
            </a:pPr>
            <a:r>
              <a:rPr lang="fr-FR" sz="1200" b="1" smtClean="0">
                <a:solidFill>
                  <a:srgbClr val="FFFFFF"/>
                </a:solidFill>
                <a:latin typeface="Calibri" pitchFamily="34" charset="0"/>
              </a:rPr>
              <a:t>mardi 11 septembre 2012</a:t>
            </a:r>
          </a:p>
        </p:txBody>
      </p:sp>
      <p:sp>
        <p:nvSpPr>
          <p:cNvPr id="3085" name="Rectangle 13"/>
          <p:cNvSpPr>
            <a:spLocks noGrp="1" noChangeArrowheads="1"/>
          </p:cNvSpPr>
          <p:nvPr>
            <p:ph type="sldNum"/>
          </p:nvPr>
        </p:nvSpPr>
        <p:spPr bwMode="auto">
          <a:xfrm>
            <a:off x="7010400" y="6492875"/>
            <a:ext cx="2130425" cy="361950"/>
          </a:xfrm>
          <a:prstGeom prst="rect">
            <a:avLst/>
          </a:prstGeom>
          <a:noFill/>
          <a:ln>
            <a:noFill/>
          </a:ln>
          <a:effectLst/>
          <a:extLst>
            <a:ext uri="{909E8E84-426E-40DD-AFC4-6F175D3DCCD1}"/>
            <a:ext uri="{91240B29-F687-4F45-9708-019B960494DF}"/>
            <a:ext uri="{AF507438-7753-43E0-B8FC-AC1667EBCBE1}"/>
          </a:extLst>
        </p:spPr>
        <p:txBody>
          <a:bodyPr vert="horz" wrap="square" lIns="90000" tIns="46800" rIns="90000" bIns="46800" numCol="1" anchor="ctr" anchorCtr="0" compatLnSpc="1">
            <a:prstTxWarp prst="textNoShape">
              <a:avLst/>
            </a:prstTxWarp>
          </a:bodyPr>
          <a:lstStyle>
            <a:lvl1pPr algn="r">
              <a:buClrTx/>
              <a:buFontTx/>
              <a:buNone/>
              <a:tabLst>
                <a:tab pos="723900" algn="l"/>
                <a:tab pos="1447800" algn="l"/>
              </a:tabLst>
              <a:defRPr sz="1200" b="1">
                <a:solidFill>
                  <a:srgbClr val="FFFFFF"/>
                </a:solidFill>
                <a:latin typeface="+mn-lt"/>
                <a:cs typeface="+mn-cs"/>
              </a:defRPr>
            </a:lvl1pPr>
          </a:lstStyle>
          <a:p>
            <a:pPr>
              <a:defRPr/>
            </a:pPr>
            <a:r>
              <a:rPr lang="fr-FR"/>
              <a:t>Page  </a:t>
            </a:r>
            <a:fld id="{A5CD68F1-8CE3-4BC2-B7F2-BE40FB471E5F}"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j-lt"/>
          <a:ea typeface="DejaVu Sans" charset="0"/>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ea typeface="DejaVu Sans" charset="0"/>
          <a:cs typeface="DejaVu Sans" charset="0"/>
        </a:defRPr>
      </a:lvl2pPr>
      <a:lvl3pPr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ea typeface="DejaVu Sans" charset="0"/>
          <a:cs typeface="DejaVu Sans" charset="0"/>
        </a:defRPr>
      </a:lvl3pPr>
      <a:lvl4pPr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ea typeface="DejaVu Sans" charset="0"/>
          <a:cs typeface="DejaVu Sans" charset="0"/>
        </a:defRPr>
      </a:lvl4pPr>
      <a:lvl5pPr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ea typeface="DejaVu Sans" charset="0"/>
          <a:cs typeface="DejaVu Sans"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cs typeface="DejaVu Sans" charset="0"/>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cs typeface="DejaVu Sans" charset="0"/>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cs typeface="DejaVu Sans" charset="0"/>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3600">
          <a:solidFill>
            <a:srgbClr val="C0504D"/>
          </a:solidFill>
          <a:latin typeface="Maiandra GD" pitchFamily="34" charset="0"/>
          <a:cs typeface="DejaVu Sans"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buChar char="•"/>
        <a:defRPr sz="3200">
          <a:solidFill>
            <a:srgbClr val="000000"/>
          </a:solidFill>
          <a:latin typeface="+mn-lt"/>
          <a:ea typeface="DejaVu Sans" charset="0"/>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buChar char="–"/>
        <a:defRPr sz="2800">
          <a:solidFill>
            <a:srgbClr val="000000"/>
          </a:solidFill>
          <a:latin typeface="+mn-lt"/>
          <a:ea typeface="DejaVu Sans" charset="0"/>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buChar char="•"/>
        <a:defRPr sz="2400">
          <a:solidFill>
            <a:srgbClr val="000000"/>
          </a:solidFill>
          <a:latin typeface="+mn-lt"/>
          <a:ea typeface="DejaVu Sans" charset="0"/>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buChar char="–"/>
        <a:defRPr sz="2000">
          <a:solidFill>
            <a:srgbClr val="000000"/>
          </a:solidFill>
          <a:latin typeface="+mn-lt"/>
          <a:ea typeface="DejaVu Sans" charset="0"/>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buChar char="»"/>
        <a:defRPr sz="2000">
          <a:solidFill>
            <a:srgbClr val="000000"/>
          </a:solidFill>
          <a:latin typeface="+mn-lt"/>
          <a:ea typeface="DejaVu Sans" charset="0"/>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8.xml"/><Relationship Id="rId1" Type="http://schemas.openxmlformats.org/officeDocument/2006/relationships/themeOverride" Target="../theme/themeOverride1.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8.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4808B1DB-43CD-4801-87E6-D9BCE1396618}"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a:t>
            </a:fld>
            <a:endParaRPr lang="fr-FR" sz="1200" b="1">
              <a:solidFill>
                <a:srgbClr val="FFFFFF"/>
              </a:solidFill>
              <a:latin typeface="Calibri" pitchFamily="34" charset="0"/>
            </a:endParaRPr>
          </a:p>
        </p:txBody>
      </p:sp>
      <p:sp>
        <p:nvSpPr>
          <p:cNvPr id="3075" name="Text Box 2"/>
          <p:cNvSpPr txBox="1">
            <a:spLocks noChangeArrowheads="1"/>
          </p:cNvSpPr>
          <p:nvPr/>
        </p:nvSpPr>
        <p:spPr bwMode="auto">
          <a:xfrm>
            <a:off x="1214438" y="2286000"/>
            <a:ext cx="7358062" cy="1928813"/>
          </a:xfrm>
          <a:prstGeom prst="rect">
            <a:avLst/>
          </a:prstGeom>
          <a:noFill/>
          <a:ln w="9360">
            <a:solidFill>
              <a:srgbClr val="000000"/>
            </a:solidFill>
            <a:miter lim="800000"/>
            <a:headEnd/>
            <a:tailEnd/>
          </a:ln>
        </p:spPr>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i="1">
                <a:solidFill>
                  <a:srgbClr val="558ED5"/>
                </a:solidFill>
                <a:latin typeface="Verdana" pitchFamily="34" charset="0"/>
              </a:rPr>
              <a:t>Security Evaluation of Communication Protocols</a:t>
            </a:r>
            <a:br>
              <a:rPr lang="fr-FR" sz="3200" b="1" i="1">
                <a:solidFill>
                  <a:srgbClr val="558ED5"/>
                </a:solidFill>
                <a:latin typeface="Verdana" pitchFamily="34" charset="0"/>
              </a:rPr>
            </a:br>
            <a:r>
              <a:rPr lang="fr-FR" sz="3200" b="1" i="1">
                <a:solidFill>
                  <a:srgbClr val="558ED5"/>
                </a:solidFill>
                <a:latin typeface="Verdana" pitchFamily="34" charset="0"/>
              </a:rPr>
              <a:t/>
            </a:r>
            <a:br>
              <a:rPr lang="fr-FR" sz="3200" b="1" i="1">
                <a:solidFill>
                  <a:srgbClr val="558ED5"/>
                </a:solidFill>
                <a:latin typeface="Verdana" pitchFamily="34" charset="0"/>
              </a:rPr>
            </a:br>
            <a:r>
              <a:rPr lang="fr-FR" sz="2400" b="1" i="1">
                <a:solidFill>
                  <a:srgbClr val="558ED5"/>
                </a:solidFill>
                <a:latin typeface="Verdana" pitchFamily="34" charset="0"/>
              </a:rPr>
              <a:t>ICCC 2012, Paris</a:t>
            </a:r>
          </a:p>
        </p:txBody>
      </p:sp>
      <p:sp>
        <p:nvSpPr>
          <p:cNvPr id="3076" name="Text Box 3"/>
          <p:cNvSpPr txBox="1">
            <a:spLocks noChangeArrowheads="1"/>
          </p:cNvSpPr>
          <p:nvPr/>
        </p:nvSpPr>
        <p:spPr bwMode="auto">
          <a:xfrm>
            <a:off x="2579688" y="4868863"/>
            <a:ext cx="4629150" cy="642937"/>
          </a:xfrm>
          <a:prstGeom prst="rect">
            <a:avLst/>
          </a:prstGeom>
          <a:noFill/>
          <a:ln w="9525">
            <a:noFill/>
            <a:round/>
            <a:headEnd/>
            <a:tailEnd/>
          </a:ln>
        </p:spPr>
        <p:txBody>
          <a:bodyPr wrap="none" lIns="90000" tIns="46800" rIns="90000" bIns="46800">
            <a:spAutoFit/>
          </a:bodyPr>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b="1">
                <a:solidFill>
                  <a:srgbClr val="17375E"/>
                </a:solidFill>
                <a:latin typeface="Verdana" pitchFamily="34" charset="0"/>
              </a:rPr>
              <a:t>Georges Bossert, Frédéric Guihéry</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b="1">
                <a:solidFill>
                  <a:srgbClr val="17375E"/>
                </a:solidFill>
                <a:latin typeface="Verdana" pitchFamily="34" charset="0"/>
              </a:rPr>
              <a:t>AMOSSYS, Supélec</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457200" y="3006725"/>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fr-FR" u="sng" dirty="0" err="1" smtClean="0"/>
              <a:t>Netzob</a:t>
            </a:r>
            <a:r>
              <a:rPr lang="fr-FR" u="sng" dirty="0" smtClean="0"/>
              <a:t> Project</a:t>
            </a:r>
            <a:endParaRPr lang="fr-FR" u="sng" dirty="0" smtClean="0"/>
          </a:p>
        </p:txBody>
      </p:sp>
      <p:sp>
        <p:nvSpPr>
          <p:cNvPr id="12291"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2000" i="1">
              <a:solidFill>
                <a:srgbClr val="C0504D"/>
              </a:solidFill>
              <a:latin typeface="Verdan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DE58705F-5BCD-4A2F-B30F-498ED7F7A0BE}"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11</a:t>
            </a:fld>
            <a:endParaRPr lang="fr-FR" sz="1200" b="1">
              <a:solidFill>
                <a:srgbClr val="FFFFFF"/>
              </a:solidFill>
              <a:latin typeface="Calibri" pitchFamily="34" charset="0"/>
            </a:endParaRPr>
          </a:p>
        </p:txBody>
      </p:sp>
      <p:sp>
        <p:nvSpPr>
          <p:cNvPr id="13316"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err="1" smtClean="0">
                <a:solidFill>
                  <a:srgbClr val="C0504D"/>
                </a:solidFill>
                <a:latin typeface="Verdana" pitchFamily="34" charset="0"/>
              </a:rPr>
              <a:t>Netzob</a:t>
            </a:r>
            <a:r>
              <a:rPr lang="fr-FR" sz="2400" i="1" dirty="0" smtClean="0">
                <a:solidFill>
                  <a:srgbClr val="C0504D"/>
                </a:solidFill>
                <a:latin typeface="Verdana" pitchFamily="34" charset="0"/>
              </a:rPr>
              <a:t> Project</a:t>
            </a:r>
            <a:endParaRPr lang="fr-FR" sz="2000" i="1" dirty="0">
              <a:solidFill>
                <a:srgbClr val="C0504D"/>
              </a:solidFill>
              <a:latin typeface="Verdana" pitchFamily="34" charset="0"/>
            </a:endParaRPr>
          </a:p>
        </p:txBody>
      </p:sp>
      <p:sp>
        <p:nvSpPr>
          <p:cNvPr id="5" name="Text Box 2"/>
          <p:cNvSpPr txBox="1">
            <a:spLocks noChangeArrowheads="1"/>
          </p:cNvSpPr>
          <p:nvPr/>
        </p:nvSpPr>
        <p:spPr bwMode="auto">
          <a:xfrm>
            <a:off x="928688" y="1643063"/>
            <a:ext cx="7715250" cy="4286267"/>
          </a:xfrm>
          <a:prstGeom prst="rect">
            <a:avLst/>
          </a:prstGeom>
          <a:noFill/>
          <a:ln w="9525">
            <a:noFill/>
            <a:round/>
            <a:headEnd/>
            <a:tailEnd/>
          </a:ln>
        </p:spPr>
        <p:txBody>
          <a:bodyPr lIns="90000" tIns="46800" rIns="90000" bIns="46800"/>
          <a:lstStyle/>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ea typeface="Verdana" pitchFamily="34" charset="0"/>
                <a:cs typeface="Verdana" pitchFamily="34" charset="0"/>
              </a:rPr>
              <a:t>Goals of </a:t>
            </a:r>
            <a:r>
              <a:rPr lang="en-US" sz="1600" dirty="0" err="1" smtClean="0">
                <a:solidFill>
                  <a:srgbClr val="0070C0"/>
                </a:solidFill>
                <a:latin typeface="Verdana" pitchFamily="34" charset="0"/>
                <a:ea typeface="Verdana" pitchFamily="34" charset="0"/>
                <a:cs typeface="Verdana" pitchFamily="34" charset="0"/>
              </a:rPr>
              <a:t>Netzob</a:t>
            </a:r>
            <a:endParaRPr lang="en-US" sz="1600" dirty="0">
              <a:solidFill>
                <a:srgbClr val="0070C0"/>
              </a:solidFill>
              <a:latin typeface="Verdana" pitchFamily="34" charset="0"/>
              <a:ea typeface="Verdana" pitchFamily="34" charset="0"/>
              <a:cs typeface="Verdana" pitchFamily="34" charset="0"/>
            </a:endParaRP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ea typeface="Verdana" pitchFamily="34" charset="0"/>
                <a:cs typeface="Verdana" pitchFamily="34" charset="0"/>
              </a:rPr>
              <a:t>Infer</a:t>
            </a:r>
            <a:r>
              <a:rPr lang="en-US" sz="1600" dirty="0">
                <a:solidFill>
                  <a:srgbClr val="0070C0"/>
                </a:solidFill>
                <a:latin typeface="Verdana" pitchFamily="34" charset="0"/>
                <a:ea typeface="Verdana" pitchFamily="34" charset="0"/>
                <a:cs typeface="Verdana" pitchFamily="34" charset="0"/>
              </a:rPr>
              <a:t> proprietary protocols</a:t>
            </a: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ea typeface="Verdana" pitchFamily="34" charset="0"/>
                <a:cs typeface="Verdana" pitchFamily="34" charset="0"/>
              </a:rPr>
              <a:t>Simulate</a:t>
            </a:r>
            <a:r>
              <a:rPr lang="en-US" sz="1600" dirty="0">
                <a:solidFill>
                  <a:srgbClr val="0070C0"/>
                </a:solidFill>
                <a:latin typeface="Verdana" pitchFamily="34" charset="0"/>
                <a:ea typeface="Verdana" pitchFamily="34" charset="0"/>
                <a:cs typeface="Verdana" pitchFamily="34" charset="0"/>
              </a:rPr>
              <a:t> actors of a communication</a:t>
            </a: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ea typeface="Verdana" pitchFamily="34" charset="0"/>
                <a:cs typeface="Verdana" pitchFamily="34" charset="0"/>
              </a:rPr>
              <a:t>Smart-Fuzz t</a:t>
            </a:r>
            <a:r>
              <a:rPr lang="en-US" sz="1600" dirty="0">
                <a:solidFill>
                  <a:srgbClr val="0070C0"/>
                </a:solidFill>
                <a:latin typeface="Verdana" pitchFamily="34" charset="0"/>
                <a:ea typeface="Verdana" pitchFamily="34" charset="0"/>
                <a:cs typeface="Verdana" pitchFamily="34" charset="0"/>
              </a:rPr>
              <a:t>argeted implementations</a:t>
            </a:r>
          </a:p>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ea typeface="Verdana" pitchFamily="34" charset="0"/>
                <a:cs typeface="Verdana" pitchFamily="34" charset="0"/>
              </a:rPr>
              <a:t>Open source project initiated by</a:t>
            </a: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ea typeface="Verdana" pitchFamily="34" charset="0"/>
                <a:cs typeface="Verdana" pitchFamily="34" charset="0"/>
              </a:rPr>
              <a:t>AMOSSYS ITSEF</a:t>
            </a: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err="1">
                <a:solidFill>
                  <a:srgbClr val="0070C0"/>
                </a:solidFill>
                <a:latin typeface="Verdana" pitchFamily="34" charset="0"/>
                <a:ea typeface="Verdana" pitchFamily="34" charset="0"/>
                <a:cs typeface="Verdana" pitchFamily="34" charset="0"/>
              </a:rPr>
              <a:t>Supelec</a:t>
            </a:r>
            <a:r>
              <a:rPr lang="en-US" sz="1600" dirty="0">
                <a:solidFill>
                  <a:srgbClr val="0070C0"/>
                </a:solidFill>
                <a:latin typeface="Verdana" pitchFamily="34" charset="0"/>
                <a:ea typeface="Verdana" pitchFamily="34" charset="0"/>
                <a:cs typeface="Verdana" pitchFamily="34" charset="0"/>
              </a:rPr>
              <a:t> </a:t>
            </a:r>
            <a:r>
              <a:rPr lang="en-US" sz="1600" dirty="0" err="1">
                <a:solidFill>
                  <a:srgbClr val="0070C0"/>
                </a:solidFill>
                <a:latin typeface="Verdana" pitchFamily="34" charset="0"/>
                <a:ea typeface="Verdana" pitchFamily="34" charset="0"/>
                <a:cs typeface="Verdana" pitchFamily="34" charset="0"/>
              </a:rPr>
              <a:t>CIDre</a:t>
            </a:r>
            <a:r>
              <a:rPr lang="en-US" sz="1600" dirty="0">
                <a:solidFill>
                  <a:srgbClr val="0070C0"/>
                </a:solidFill>
                <a:latin typeface="Verdana" pitchFamily="34" charset="0"/>
                <a:ea typeface="Verdana" pitchFamily="34" charset="0"/>
                <a:cs typeface="Verdana" pitchFamily="34" charset="0"/>
              </a:rPr>
              <a:t> research team</a:t>
            </a:r>
          </a:p>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ea typeface="Verdana" pitchFamily="34" charset="0"/>
                <a:cs typeface="Verdana" pitchFamily="34" charset="0"/>
              </a:rPr>
              <a:t>Leverages </a:t>
            </a: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ea typeface="Verdana" pitchFamily="34" charset="0"/>
                <a:cs typeface="Verdana" pitchFamily="34" charset="0"/>
              </a:rPr>
              <a:t>Bio-</a:t>
            </a:r>
            <a:r>
              <a:rPr lang="en-US" sz="1600" b="1" dirty="0" err="1">
                <a:solidFill>
                  <a:srgbClr val="0070C0"/>
                </a:solidFill>
                <a:latin typeface="Verdana" pitchFamily="34" charset="0"/>
                <a:ea typeface="Verdana" pitchFamily="34" charset="0"/>
                <a:cs typeface="Verdana" pitchFamily="34" charset="0"/>
              </a:rPr>
              <a:t>informatic</a:t>
            </a:r>
            <a:r>
              <a:rPr lang="en-US" sz="1600" b="1" dirty="0">
                <a:solidFill>
                  <a:srgbClr val="0070C0"/>
                </a:solidFill>
                <a:latin typeface="Verdana" pitchFamily="34" charset="0"/>
                <a:ea typeface="Verdana" pitchFamily="34" charset="0"/>
                <a:cs typeface="Verdana" pitchFamily="34" charset="0"/>
              </a:rPr>
              <a:t> algorithms</a:t>
            </a: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ea typeface="Verdana" pitchFamily="34" charset="0"/>
                <a:cs typeface="Verdana" pitchFamily="34" charset="0"/>
              </a:rPr>
              <a:t>Automata theory</a:t>
            </a:r>
          </a:p>
        </p:txBody>
      </p:sp>
      <p:pic>
        <p:nvPicPr>
          <p:cNvPr id="13317" name="Picture 5" descr="\\VBOXSVR\Windows7\NetzobInterface.png"/>
          <p:cNvPicPr>
            <a:picLocks noChangeAspect="1" noChangeArrowheads="1"/>
          </p:cNvPicPr>
          <p:nvPr/>
        </p:nvPicPr>
        <p:blipFill>
          <a:blip r:embed="rId3"/>
          <a:srcRect/>
          <a:stretch>
            <a:fillRect/>
          </a:stretch>
        </p:blipFill>
        <p:spPr bwMode="auto">
          <a:xfrm>
            <a:off x="5357818" y="3357562"/>
            <a:ext cx="3571857" cy="2796570"/>
          </a:xfrm>
          <a:prstGeom prst="rect">
            <a:avLst/>
          </a:prstGeom>
          <a:noFill/>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928688" y="1643063"/>
            <a:ext cx="7715250" cy="4643457"/>
          </a:xfrm>
          <a:prstGeom prst="rect">
            <a:avLst/>
          </a:prstGeom>
          <a:noFill/>
          <a:ln w="9525">
            <a:noFill/>
            <a:round/>
            <a:headEnd/>
            <a:tailEnd/>
          </a:ln>
        </p:spPr>
        <p:txBody>
          <a:bodyPr lIns="90000" tIns="46800" rIns="90000" bIns="46800"/>
          <a:lstStyle/>
          <a:p>
            <a:pPr marL="339725" indent="-339725">
              <a:spcBef>
                <a:spcPts val="500"/>
              </a:spcBef>
              <a:buClr>
                <a:srgbClr val="1F497D"/>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dirty="0" smtClean="0">
                <a:solidFill>
                  <a:srgbClr val="0070C0"/>
                </a:solidFill>
                <a:latin typeface="Verdana" pitchFamily="34" charset="0"/>
                <a:ea typeface="Verdana" pitchFamily="34" charset="0"/>
                <a:cs typeface="Verdana" pitchFamily="34" charset="0"/>
              </a:rPr>
              <a:t>A </a:t>
            </a:r>
            <a:r>
              <a:rPr lang="fr-FR" sz="1600" b="1" dirty="0" err="1" smtClean="0">
                <a:solidFill>
                  <a:srgbClr val="0070C0"/>
                </a:solidFill>
                <a:latin typeface="Verdana" pitchFamily="34" charset="0"/>
                <a:ea typeface="Verdana" pitchFamily="34" charset="0"/>
                <a:cs typeface="Verdana" pitchFamily="34" charset="0"/>
              </a:rPr>
              <a:t>protocol</a:t>
            </a:r>
            <a:r>
              <a:rPr lang="fr-FR" sz="1600" dirty="0" smtClean="0">
                <a:solidFill>
                  <a:srgbClr val="0070C0"/>
                </a:solidFill>
                <a:latin typeface="Verdana" pitchFamily="34" charset="0"/>
                <a:ea typeface="Verdana" pitchFamily="34" charset="0"/>
                <a:cs typeface="Verdana" pitchFamily="34" charset="0"/>
              </a:rPr>
              <a:t> </a:t>
            </a:r>
            <a:r>
              <a:rPr lang="fr-FR" sz="1600" dirty="0" err="1" smtClean="0">
                <a:solidFill>
                  <a:srgbClr val="0070C0"/>
                </a:solidFill>
                <a:latin typeface="Verdana" pitchFamily="34" charset="0"/>
                <a:ea typeface="Verdana" pitchFamily="34" charset="0"/>
                <a:cs typeface="Verdana" pitchFamily="34" charset="0"/>
              </a:rPr>
              <a:t>is</a:t>
            </a:r>
            <a:r>
              <a:rPr lang="fr-FR" sz="1600" dirty="0" smtClean="0">
                <a:solidFill>
                  <a:srgbClr val="0070C0"/>
                </a:solidFill>
                <a:latin typeface="Verdana" pitchFamily="34" charset="0"/>
                <a:ea typeface="Verdana" pitchFamily="34" charset="0"/>
                <a:cs typeface="Verdana" pitchFamily="34" charset="0"/>
              </a:rPr>
              <a:t> made of</a:t>
            </a:r>
            <a:endParaRPr lang="fr-FR" sz="1600" dirty="0">
              <a:solidFill>
                <a:srgbClr val="0070C0"/>
              </a:solidFill>
              <a:latin typeface="Verdana" pitchFamily="34" charset="0"/>
              <a:ea typeface="Verdana" pitchFamily="34" charset="0"/>
              <a:cs typeface="Verdana" pitchFamily="34" charset="0"/>
            </a:endParaRPr>
          </a:p>
          <a:p>
            <a:pPr marL="739775" lvl="1" indent="-282575">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dirty="0" smtClean="0">
                <a:solidFill>
                  <a:srgbClr val="0070C0"/>
                </a:solidFill>
                <a:latin typeface="Verdana" pitchFamily="34" charset="0"/>
                <a:ea typeface="Verdana" pitchFamily="34" charset="0"/>
                <a:cs typeface="Verdana" pitchFamily="34" charset="0"/>
              </a:rPr>
              <a:t>A </a:t>
            </a:r>
            <a:r>
              <a:rPr lang="fr-FR" sz="1600" dirty="0" err="1" smtClean="0">
                <a:solidFill>
                  <a:srgbClr val="0070C0"/>
                </a:solidFill>
                <a:latin typeface="Verdana" pitchFamily="34" charset="0"/>
                <a:ea typeface="Verdana" pitchFamily="34" charset="0"/>
                <a:cs typeface="Verdana" pitchFamily="34" charset="0"/>
              </a:rPr>
              <a:t>list</a:t>
            </a:r>
            <a:r>
              <a:rPr lang="fr-FR" sz="1600" dirty="0" smtClean="0">
                <a:solidFill>
                  <a:srgbClr val="0070C0"/>
                </a:solidFill>
                <a:latin typeface="Verdana" pitchFamily="34" charset="0"/>
                <a:ea typeface="Verdana" pitchFamily="34" charset="0"/>
                <a:cs typeface="Verdana" pitchFamily="34" charset="0"/>
              </a:rPr>
              <a:t> </a:t>
            </a:r>
            <a:r>
              <a:rPr lang="fr-FR" sz="1600" dirty="0">
                <a:solidFill>
                  <a:srgbClr val="0070C0"/>
                </a:solidFill>
                <a:latin typeface="Verdana" pitchFamily="34" charset="0"/>
                <a:ea typeface="Verdana" pitchFamily="34" charset="0"/>
                <a:cs typeface="Verdana" pitchFamily="34" charset="0"/>
              </a:rPr>
              <a:t>of </a:t>
            </a:r>
            <a:r>
              <a:rPr lang="fr-FR" sz="1600" b="1" dirty="0">
                <a:solidFill>
                  <a:srgbClr val="0070C0"/>
                </a:solidFill>
                <a:latin typeface="Verdana" pitchFamily="34" charset="0"/>
                <a:ea typeface="Verdana" pitchFamily="34" charset="0"/>
                <a:cs typeface="Verdana" pitchFamily="34" charset="0"/>
              </a:rPr>
              <a:t>messages and </a:t>
            </a:r>
            <a:r>
              <a:rPr lang="en-US" sz="1600" b="1" dirty="0" smtClean="0">
                <a:solidFill>
                  <a:srgbClr val="0070C0"/>
                </a:solidFill>
                <a:latin typeface="Verdana" pitchFamily="34" charset="0"/>
                <a:ea typeface="Verdana" pitchFamily="34" charset="0"/>
                <a:cs typeface="Verdana" pitchFamily="34" charset="0"/>
              </a:rPr>
              <a:t>their</a:t>
            </a:r>
            <a:r>
              <a:rPr lang="fr-FR" sz="1600" b="1" dirty="0" smtClean="0">
                <a:solidFill>
                  <a:srgbClr val="0070C0"/>
                </a:solidFill>
                <a:latin typeface="Verdana" pitchFamily="34" charset="0"/>
                <a:ea typeface="Verdana" pitchFamily="34" charset="0"/>
                <a:cs typeface="Verdana" pitchFamily="34" charset="0"/>
              </a:rPr>
              <a:t> </a:t>
            </a:r>
            <a:r>
              <a:rPr lang="en-US" sz="1600" b="1" dirty="0" smtClean="0">
                <a:solidFill>
                  <a:srgbClr val="0070C0"/>
                </a:solidFill>
                <a:latin typeface="Verdana" pitchFamily="34" charset="0"/>
                <a:ea typeface="Verdana" pitchFamily="34" charset="0"/>
                <a:cs typeface="Verdana" pitchFamily="34" charset="0"/>
              </a:rPr>
              <a:t>formats</a:t>
            </a:r>
            <a:r>
              <a:rPr lang="fr-FR" sz="1600" dirty="0" smtClean="0">
                <a:solidFill>
                  <a:srgbClr val="0070C0"/>
                </a:solidFill>
                <a:latin typeface="Verdana" pitchFamily="34" charset="0"/>
                <a:ea typeface="Verdana" pitchFamily="34" charset="0"/>
                <a:cs typeface="Verdana" pitchFamily="34" charset="0"/>
              </a:rPr>
              <a:t> </a:t>
            </a:r>
            <a:r>
              <a:rPr lang="en-US" sz="1600" dirty="0" smtClean="0">
                <a:solidFill>
                  <a:srgbClr val="0070C0"/>
                </a:solidFill>
                <a:latin typeface="Verdana" pitchFamily="34" charset="0"/>
                <a:ea typeface="Verdana" pitchFamily="34" charset="0"/>
                <a:cs typeface="Verdana" pitchFamily="34" charset="0"/>
              </a:rPr>
              <a:t>(</a:t>
            </a:r>
            <a:r>
              <a:rPr lang="en-US" sz="1600" i="1" dirty="0" smtClean="0">
                <a:solidFill>
                  <a:srgbClr val="0070C0"/>
                </a:solidFill>
                <a:latin typeface="Verdana" pitchFamily="34" charset="0"/>
                <a:ea typeface="Verdana" pitchFamily="34" charset="0"/>
                <a:cs typeface="Verdana" pitchFamily="34" charset="0"/>
              </a:rPr>
              <a:t>Vocabulary</a:t>
            </a:r>
            <a:r>
              <a:rPr lang="en-US" sz="1600" dirty="0" smtClean="0">
                <a:solidFill>
                  <a:srgbClr val="0070C0"/>
                </a:solidFill>
                <a:latin typeface="Verdana" pitchFamily="34" charset="0"/>
                <a:ea typeface="Verdana" pitchFamily="34" charset="0"/>
                <a:cs typeface="Verdana" pitchFamily="34" charset="0"/>
              </a:rPr>
              <a:t>)</a:t>
            </a:r>
          </a:p>
          <a:p>
            <a:pPr marL="739775" lvl="1" indent="-282575">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A set of </a:t>
            </a:r>
            <a:r>
              <a:rPr lang="en-US" sz="1600" b="1" dirty="0" smtClean="0">
                <a:solidFill>
                  <a:srgbClr val="0070C0"/>
                </a:solidFill>
                <a:latin typeface="Verdana" pitchFamily="34" charset="0"/>
                <a:ea typeface="Verdana" pitchFamily="34" charset="0"/>
                <a:cs typeface="Verdana" pitchFamily="34" charset="0"/>
              </a:rPr>
              <a:t>procedural rules </a:t>
            </a:r>
            <a:r>
              <a:rPr lang="en-US" sz="1600" dirty="0" smtClean="0">
                <a:solidFill>
                  <a:srgbClr val="0070C0"/>
                </a:solidFill>
                <a:latin typeface="Verdana" pitchFamily="34" charset="0"/>
                <a:ea typeface="Verdana" pitchFamily="34" charset="0"/>
                <a:cs typeface="Verdana" pitchFamily="34" charset="0"/>
              </a:rPr>
              <a:t>to ensure consistency in exchanged messages (</a:t>
            </a:r>
            <a:r>
              <a:rPr lang="en-US" sz="1600" i="1" dirty="0" smtClean="0">
                <a:solidFill>
                  <a:srgbClr val="0070C0"/>
                </a:solidFill>
                <a:latin typeface="Verdana" pitchFamily="34" charset="0"/>
                <a:ea typeface="Verdana" pitchFamily="34" charset="0"/>
                <a:cs typeface="Verdana" pitchFamily="34" charset="0"/>
              </a:rPr>
              <a:t>Grammar</a:t>
            </a:r>
            <a:r>
              <a:rPr lang="en-US" sz="1600" dirty="0" smtClean="0">
                <a:solidFill>
                  <a:srgbClr val="0070C0"/>
                </a:solidFill>
                <a:latin typeface="Verdana" pitchFamily="34" charset="0"/>
                <a:ea typeface="Verdana" pitchFamily="34" charset="0"/>
                <a:cs typeface="Verdana" pitchFamily="34" charset="0"/>
              </a:rPr>
              <a:t>)</a:t>
            </a:r>
          </a:p>
          <a:p>
            <a:pPr marL="739775" lvl="1" indent="-282575">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US" sz="1600" dirty="0">
              <a:solidFill>
                <a:srgbClr val="0070C0"/>
              </a:solidFill>
              <a:latin typeface="Verdana" pitchFamily="34" charset="0"/>
              <a:ea typeface="Verdana" pitchFamily="34" charset="0"/>
              <a:cs typeface="Verdana" pitchFamily="34" charset="0"/>
            </a:endParaRPr>
          </a:p>
          <a:p>
            <a:pPr marL="739775" lvl="1" indent="-282575">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US" sz="1600" dirty="0" smtClean="0">
              <a:solidFill>
                <a:srgbClr val="0070C0"/>
              </a:solidFill>
              <a:latin typeface="Verdana" pitchFamily="34" charset="0"/>
              <a:ea typeface="Verdana" pitchFamily="34" charset="0"/>
              <a:cs typeface="Verdana" pitchFamily="34" charset="0"/>
            </a:endParaRPr>
          </a:p>
          <a:p>
            <a:pPr marL="739775" lvl="1" indent="-282575">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US" sz="1600" dirty="0">
              <a:solidFill>
                <a:srgbClr val="0070C0"/>
              </a:solidFill>
              <a:latin typeface="Verdana" pitchFamily="34" charset="0"/>
              <a:ea typeface="Verdana" pitchFamily="34" charset="0"/>
              <a:cs typeface="Verdana" pitchFamily="34" charset="0"/>
            </a:endParaRPr>
          </a:p>
          <a:p>
            <a:pPr marL="739775" lvl="1" indent="-282575">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US" sz="1600" dirty="0" smtClean="0">
              <a:solidFill>
                <a:srgbClr val="0070C0"/>
              </a:solidFill>
              <a:latin typeface="Verdana" pitchFamily="34" charset="0"/>
              <a:ea typeface="Verdana" pitchFamily="34" charset="0"/>
              <a:cs typeface="Verdana" pitchFamily="34" charset="0"/>
            </a:endParaRPr>
          </a:p>
          <a:p>
            <a:pPr marL="739775" lvl="1" indent="-282575">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US" sz="1600" dirty="0">
              <a:solidFill>
                <a:srgbClr val="0070C0"/>
              </a:solidFill>
              <a:latin typeface="Verdana" pitchFamily="34" charset="0"/>
              <a:ea typeface="Verdana" pitchFamily="34" charset="0"/>
              <a:cs typeface="Verdana" pitchFamily="34" charset="0"/>
            </a:endParaRPr>
          </a:p>
          <a:p>
            <a:pPr marL="739775" lvl="1" indent="-282575">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US" sz="1600" dirty="0" smtClean="0">
              <a:solidFill>
                <a:srgbClr val="0070C0"/>
              </a:solidFill>
              <a:latin typeface="Verdana" pitchFamily="34" charset="0"/>
              <a:ea typeface="Verdana" pitchFamily="34" charset="0"/>
              <a:cs typeface="Verdana" pitchFamily="34" charset="0"/>
            </a:endParaRPr>
          </a:p>
          <a:p>
            <a:pPr marL="739775" lvl="1" indent="-282575">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US" sz="1600" dirty="0" smtClean="0">
              <a:solidFill>
                <a:srgbClr val="0070C0"/>
              </a:solidFill>
              <a:latin typeface="Verdana" pitchFamily="34" charset="0"/>
              <a:ea typeface="Verdana" pitchFamily="34" charset="0"/>
              <a:cs typeface="Verdana" pitchFamily="34" charset="0"/>
            </a:endParaRPr>
          </a:p>
          <a:p>
            <a:pPr marL="339725" indent="-339725">
              <a:spcBef>
                <a:spcPts val="800"/>
              </a:spcBef>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US" sz="1600" dirty="0" smtClean="0">
              <a:solidFill>
                <a:srgbClr val="0070C0"/>
              </a:solidFill>
              <a:latin typeface="Verdana" pitchFamily="34" charset="0"/>
              <a:ea typeface="Verdana" pitchFamily="34" charset="0"/>
              <a:cs typeface="Verdana" pitchFamily="34" charset="0"/>
            </a:endParaRPr>
          </a:p>
          <a:p>
            <a:pPr marL="339725" indent="-339725">
              <a:spcBef>
                <a:spcPts val="800"/>
              </a:spcBef>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Two ways </a:t>
            </a:r>
            <a:r>
              <a:rPr lang="en-US" sz="1600" b="1" dirty="0" smtClean="0">
                <a:solidFill>
                  <a:srgbClr val="0070C0"/>
                </a:solidFill>
                <a:latin typeface="Verdana" pitchFamily="34" charset="0"/>
                <a:ea typeface="Verdana" pitchFamily="34" charset="0"/>
                <a:cs typeface="Verdana" pitchFamily="34" charset="0"/>
              </a:rPr>
              <a:t>to learn a protocol </a:t>
            </a:r>
            <a:r>
              <a:rPr lang="en-US" sz="1600" dirty="0" smtClean="0">
                <a:solidFill>
                  <a:srgbClr val="0070C0"/>
                </a:solidFill>
                <a:latin typeface="Verdana" pitchFamily="34" charset="0"/>
                <a:ea typeface="Verdana" pitchFamily="34" charset="0"/>
                <a:cs typeface="Verdana" pitchFamily="34" charset="0"/>
              </a:rPr>
              <a:t>based on exchanged messages</a:t>
            </a:r>
          </a:p>
          <a:p>
            <a:pPr marL="739775" lvl="1" indent="-282575">
              <a:spcBef>
                <a:spcPts val="700"/>
              </a:spcBef>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manual analysis</a:t>
            </a:r>
            <a:endParaRPr lang="en-US" sz="1600" dirty="0" smtClean="0">
              <a:solidFill>
                <a:srgbClr val="0070C0"/>
              </a:solidFill>
              <a:latin typeface="Verdana" pitchFamily="34" charset="0"/>
              <a:ea typeface="Verdana" pitchFamily="34" charset="0"/>
              <a:cs typeface="Verdana" pitchFamily="34" charset="0"/>
            </a:endParaRPr>
          </a:p>
          <a:p>
            <a:pPr marL="739775" lvl="1" indent="-282575">
              <a:spcBef>
                <a:spcPts val="700"/>
              </a:spcBef>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passive or active inference</a:t>
            </a:r>
            <a:endParaRPr lang="en-US" sz="1600" dirty="0" smtClean="0">
              <a:solidFill>
                <a:srgbClr val="0070C0"/>
              </a:solidFill>
              <a:latin typeface="Verdana" pitchFamily="34" charset="0"/>
              <a:ea typeface="Verdana" pitchFamily="34" charset="0"/>
              <a:cs typeface="Verdana" pitchFamily="34" charset="0"/>
            </a:endParaRPr>
          </a:p>
          <a:p>
            <a:pPr marL="339725" indent="-339725">
              <a:spcBef>
                <a:spcPts val="800"/>
              </a:spcBef>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fr-FR" sz="1600" dirty="0">
              <a:solidFill>
                <a:srgbClr val="0070C0"/>
              </a:solidFill>
              <a:latin typeface="Verdana" pitchFamily="34" charset="0"/>
              <a:ea typeface="Verdana" pitchFamily="34" charset="0"/>
              <a:cs typeface="Verdana" pitchFamily="34" charset="0"/>
            </a:endParaRPr>
          </a:p>
          <a:p>
            <a:pPr marL="339725" indent="-339725">
              <a:spcBef>
                <a:spcPts val="800"/>
              </a:spcBef>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fr-FR" sz="1600" dirty="0">
              <a:solidFill>
                <a:srgbClr val="0070C0"/>
              </a:solidFill>
              <a:latin typeface="Verdana" pitchFamily="34" charset="0"/>
              <a:ea typeface="Verdana" pitchFamily="34" charset="0"/>
              <a:cs typeface="Verdana" pitchFamily="34" charset="0"/>
            </a:endParaRPr>
          </a:p>
        </p:txBody>
      </p:sp>
      <p:sp>
        <p:nvSpPr>
          <p:cNvPr id="14339"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DA6B862D-826D-4FB6-A61F-14E2796160DE}"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12</a:t>
            </a:fld>
            <a:endParaRPr lang="fr-FR" sz="1200" b="1">
              <a:solidFill>
                <a:srgbClr val="FFFFFF"/>
              </a:solidFill>
              <a:latin typeface="Calibri" pitchFamily="34" charset="0"/>
            </a:endParaRPr>
          </a:p>
        </p:txBody>
      </p:sp>
      <p:sp>
        <p:nvSpPr>
          <p:cNvPr id="14340"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err="1" smtClean="0">
                <a:solidFill>
                  <a:srgbClr val="C0504D"/>
                </a:solidFill>
                <a:latin typeface="Verdana" pitchFamily="34" charset="0"/>
              </a:rPr>
              <a:t>Netzob</a:t>
            </a:r>
            <a:r>
              <a:rPr lang="fr-FR" sz="2000" i="1" dirty="0" smtClean="0">
                <a:solidFill>
                  <a:srgbClr val="C0504D"/>
                </a:solidFill>
                <a:latin typeface="Verdana" pitchFamily="34" charset="0"/>
              </a:rPr>
              <a:t> Project</a:t>
            </a:r>
          </a:p>
        </p:txBody>
      </p:sp>
      <p:sp>
        <p:nvSpPr>
          <p:cNvPr id="5" name="Rectangle 4"/>
          <p:cNvSpPr/>
          <p:nvPr/>
        </p:nvSpPr>
        <p:spPr bwMode="auto">
          <a:xfrm>
            <a:off x="1357290" y="5929330"/>
            <a:ext cx="3357586" cy="285752"/>
          </a:xfrm>
          <a:prstGeom prst="rect">
            <a:avLst/>
          </a:prstGeom>
          <a:no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pic>
        <p:nvPicPr>
          <p:cNvPr id="14341" name="Picture 5" descr="\\VBOXSVR\Windows7\iccc\tcpHeader.png"/>
          <p:cNvPicPr>
            <a:picLocks noChangeAspect="1" noChangeArrowheads="1"/>
          </p:cNvPicPr>
          <p:nvPr/>
        </p:nvPicPr>
        <p:blipFill>
          <a:blip r:embed="rId3"/>
          <a:srcRect/>
          <a:stretch>
            <a:fillRect/>
          </a:stretch>
        </p:blipFill>
        <p:spPr bwMode="auto">
          <a:xfrm>
            <a:off x="1500166" y="2857496"/>
            <a:ext cx="3425137" cy="2229372"/>
          </a:xfrm>
          <a:prstGeom prst="rect">
            <a:avLst/>
          </a:prstGeom>
          <a:noFill/>
        </p:spPr>
      </p:pic>
      <p:pic>
        <p:nvPicPr>
          <p:cNvPr id="14342" name="Picture 6" descr="\\VBOXSVR\Windows7\iccc\tcpStateDiagram.png"/>
          <p:cNvPicPr>
            <a:picLocks noChangeAspect="1" noChangeArrowheads="1"/>
          </p:cNvPicPr>
          <p:nvPr/>
        </p:nvPicPr>
        <p:blipFill>
          <a:blip r:embed="rId4"/>
          <a:srcRect/>
          <a:stretch>
            <a:fillRect/>
          </a:stretch>
        </p:blipFill>
        <p:spPr bwMode="auto">
          <a:xfrm>
            <a:off x="5357818" y="2714619"/>
            <a:ext cx="2786081" cy="2507063"/>
          </a:xfrm>
          <a:prstGeom prst="rect">
            <a:avLst/>
          </a:prstGeom>
          <a:noFill/>
        </p:spPr>
      </p:pic>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457200" y="3006725"/>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u="sng" dirty="0" err="1" smtClean="0"/>
              <a:t>Netzob</a:t>
            </a:r>
            <a:r>
              <a:rPr lang="en-US" u="sng" dirty="0" smtClean="0"/>
              <a:t> Project</a:t>
            </a:r>
            <a:br>
              <a:rPr lang="en-US" u="sng" dirty="0" smtClean="0"/>
            </a:br>
            <a:r>
              <a:rPr lang="en-US" sz="2800" dirty="0" smtClean="0"/>
              <a:t>Modeling</a:t>
            </a:r>
            <a:r>
              <a:rPr lang="fr-FR" sz="2800" dirty="0" smtClean="0"/>
              <a:t> </a:t>
            </a:r>
            <a:r>
              <a:rPr lang="en-US" sz="2800" dirty="0" smtClean="0"/>
              <a:t>Protocols</a:t>
            </a:r>
            <a:endParaRPr lang="en-US" sz="2800" dirty="0" smtClean="0"/>
          </a:p>
        </p:txBody>
      </p:sp>
      <p:sp>
        <p:nvSpPr>
          <p:cNvPr id="12291"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2000" i="1">
              <a:solidFill>
                <a:srgbClr val="C0504D"/>
              </a:solidFill>
              <a:latin typeface="Verdana"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739775" lvl="1" indent="-282575">
              <a:lnSpc>
                <a:spcPct val="150000"/>
              </a:lnSpc>
              <a:spcBef>
                <a:spcPts val="275"/>
              </a:spcBef>
              <a:buClr>
                <a:srgbClr val="558ED5"/>
              </a:buClr>
              <a:buSzPct val="80000"/>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fr-FR" sz="1600" b="1" dirty="0">
                <a:solidFill>
                  <a:srgbClr val="0070C0"/>
                </a:solidFill>
                <a:latin typeface="Verdana" pitchFamily="34" charset="0"/>
                <a:ea typeface="Verdana" pitchFamily="34" charset="0"/>
                <a:cs typeface="Verdana" pitchFamily="34" charset="0"/>
              </a:rPr>
              <a:t>Model of message format</a:t>
            </a:r>
          </a:p>
        </p:txBody>
      </p:sp>
      <p:sp>
        <p:nvSpPr>
          <p:cNvPr id="17411"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D92FC249-43CF-4B75-9401-E4ADB851C1DA}"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14</a:t>
            </a:fld>
            <a:endParaRPr lang="fr-FR" sz="1200" b="1">
              <a:solidFill>
                <a:srgbClr val="FFFFFF"/>
              </a:solidFill>
              <a:latin typeface="Calibri" pitchFamily="34" charset="0"/>
            </a:endParaRPr>
          </a:p>
        </p:txBody>
      </p:sp>
      <p:sp>
        <p:nvSpPr>
          <p:cNvPr id="17412"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err="1" smtClean="0">
                <a:solidFill>
                  <a:srgbClr val="C0504D"/>
                </a:solidFill>
                <a:latin typeface="Verdana" pitchFamily="34" charset="0"/>
              </a:rPr>
              <a:t>Netzob</a:t>
            </a:r>
            <a:r>
              <a:rPr lang="fr-FR" sz="2400" i="1" dirty="0" smtClean="0">
                <a:solidFill>
                  <a:srgbClr val="C0504D"/>
                </a:solidFill>
                <a:latin typeface="Verdana" pitchFamily="34" charset="0"/>
              </a:rPr>
              <a:t> Project</a:t>
            </a:r>
            <a:endParaRPr lang="fr-FR" sz="2000" i="1" dirty="0">
              <a:solidFill>
                <a:srgbClr val="C0504D"/>
              </a:solidFill>
              <a:latin typeface="Verdana" pitchFamily="34" charset="0"/>
            </a:endParaRPr>
          </a:p>
        </p:txBody>
      </p:sp>
      <p:pic>
        <p:nvPicPr>
          <p:cNvPr id="17414" name="Picture 6" descr="\\VBOXSVR\Windows7\iccc\Modèle Voca (en).png"/>
          <p:cNvPicPr>
            <a:picLocks noChangeAspect="1" noChangeArrowheads="1"/>
          </p:cNvPicPr>
          <p:nvPr/>
        </p:nvPicPr>
        <p:blipFill>
          <a:blip r:embed="rId3"/>
          <a:srcRect/>
          <a:stretch>
            <a:fillRect/>
          </a:stretch>
        </p:blipFill>
        <p:spPr bwMode="auto">
          <a:xfrm>
            <a:off x="4643438" y="1500174"/>
            <a:ext cx="4161443" cy="4706951"/>
          </a:xfrm>
          <a:prstGeom prst="rect">
            <a:avLst/>
          </a:prstGeom>
          <a:noFill/>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8437" name="Picture 5" descr="\\VBOXSVR\Windows7\iccc\grammar2_after.png"/>
          <p:cNvPicPr>
            <a:picLocks noChangeAspect="1" noChangeArrowheads="1"/>
          </p:cNvPicPr>
          <p:nvPr/>
        </p:nvPicPr>
        <p:blipFill>
          <a:blip r:embed="rId3"/>
          <a:srcRect/>
          <a:stretch>
            <a:fillRect/>
          </a:stretch>
        </p:blipFill>
        <p:spPr bwMode="auto">
          <a:xfrm>
            <a:off x="5480065" y="3000372"/>
            <a:ext cx="3663936" cy="3201664"/>
          </a:xfrm>
          <a:prstGeom prst="rect">
            <a:avLst/>
          </a:prstGeom>
          <a:noFill/>
        </p:spPr>
      </p:pic>
      <p:sp>
        <p:nvSpPr>
          <p:cNvPr id="18434"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739775" lvl="1" indent="-282575">
              <a:lnSpc>
                <a:spcPct val="150000"/>
              </a:lnSpc>
              <a:spcBef>
                <a:spcPts val="275"/>
              </a:spcBef>
              <a:buClr>
                <a:srgbClr val="558ED5"/>
              </a:buClr>
              <a:buSzPct val="80000"/>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ea typeface="Verdana" pitchFamily="34" charset="0"/>
                <a:cs typeface="Verdana" pitchFamily="34" charset="0"/>
              </a:rPr>
              <a:t>Model of the grammar</a:t>
            </a:r>
          </a:p>
          <a:p>
            <a:pPr marL="739775" lvl="1" indent="-282575">
              <a:spcBef>
                <a:spcPts val="7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a:solidFill>
                  <a:srgbClr val="0070C0"/>
                </a:solidFill>
                <a:latin typeface="Verdana" pitchFamily="34" charset="0"/>
                <a:ea typeface="Verdana" pitchFamily="34" charset="0"/>
                <a:cs typeface="Verdana" pitchFamily="34" charset="0"/>
              </a:rPr>
              <a:t>Model relations between an </a:t>
            </a:r>
            <a:r>
              <a:rPr lang="en-US" sz="1600" b="1" dirty="0">
                <a:solidFill>
                  <a:srgbClr val="0070C0"/>
                </a:solidFill>
                <a:latin typeface="Verdana" pitchFamily="34" charset="0"/>
                <a:ea typeface="Verdana" pitchFamily="34" charset="0"/>
                <a:cs typeface="Verdana" pitchFamily="34" charset="0"/>
              </a:rPr>
              <a:t>input symbol </a:t>
            </a:r>
            <a:r>
              <a:rPr lang="en-US" sz="1600" dirty="0">
                <a:solidFill>
                  <a:srgbClr val="0070C0"/>
                </a:solidFill>
                <a:latin typeface="Verdana" pitchFamily="34" charset="0"/>
                <a:ea typeface="Verdana" pitchFamily="34" charset="0"/>
                <a:cs typeface="Verdana" pitchFamily="34" charset="0"/>
              </a:rPr>
              <a:t>and an </a:t>
            </a:r>
            <a:r>
              <a:rPr lang="en-US" sz="1600" b="1" dirty="0">
                <a:solidFill>
                  <a:srgbClr val="0070C0"/>
                </a:solidFill>
                <a:latin typeface="Verdana" pitchFamily="34" charset="0"/>
                <a:ea typeface="Verdana" pitchFamily="34" charset="0"/>
                <a:cs typeface="Verdana" pitchFamily="34" charset="0"/>
              </a:rPr>
              <a:t>output symbol </a:t>
            </a:r>
            <a:r>
              <a:rPr lang="en-US" sz="1600" dirty="0">
                <a:solidFill>
                  <a:srgbClr val="0070C0"/>
                </a:solidFill>
                <a:latin typeface="Verdana" pitchFamily="34" charset="0"/>
                <a:ea typeface="Verdana" pitchFamily="34" charset="0"/>
                <a:cs typeface="Verdana" pitchFamily="34" charset="0"/>
              </a:rPr>
              <a:t>following the current state.</a:t>
            </a:r>
          </a:p>
          <a:p>
            <a:pPr marL="1139825" lvl="2" indent="-225425">
              <a:spcBef>
                <a:spcPts val="6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a:solidFill>
                  <a:srgbClr val="0070C0"/>
                </a:solidFill>
                <a:latin typeface="Verdana" pitchFamily="34" charset="0"/>
                <a:ea typeface="Verdana" pitchFamily="34" charset="0"/>
                <a:cs typeface="Verdana" pitchFamily="34" charset="0"/>
              </a:rPr>
              <a:t>Automaton (IO Mealy)</a:t>
            </a:r>
          </a:p>
          <a:p>
            <a:pPr marL="739775" lvl="1" indent="-282575">
              <a:spcBef>
                <a:spcPts val="7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a:solidFill>
                  <a:srgbClr val="0070C0"/>
                </a:solidFill>
                <a:latin typeface="Verdana" pitchFamily="34" charset="0"/>
                <a:ea typeface="Verdana" pitchFamily="34" charset="0"/>
                <a:cs typeface="Verdana" pitchFamily="34" charset="0"/>
              </a:rPr>
              <a:t>Allows </a:t>
            </a:r>
            <a:r>
              <a:rPr lang="en-US" sz="1600" b="1" dirty="0">
                <a:solidFill>
                  <a:srgbClr val="0070C0"/>
                </a:solidFill>
                <a:latin typeface="Verdana" pitchFamily="34" charset="0"/>
                <a:ea typeface="Verdana" pitchFamily="34" charset="0"/>
                <a:cs typeface="Verdana" pitchFamily="34" charset="0"/>
              </a:rPr>
              <a:t>multiple output symbols </a:t>
            </a:r>
            <a:r>
              <a:rPr lang="en-US" sz="1600" dirty="0">
                <a:solidFill>
                  <a:srgbClr val="0070C0"/>
                </a:solidFill>
                <a:latin typeface="Verdana" pitchFamily="34" charset="0"/>
                <a:ea typeface="Verdana" pitchFamily="34" charset="0"/>
                <a:cs typeface="Verdana" pitchFamily="34" charset="0"/>
              </a:rPr>
              <a:t>given a specific couple &lt;current state, input </a:t>
            </a:r>
            <a:r>
              <a:rPr lang="en-US" sz="1600" dirty="0" smtClean="0">
                <a:solidFill>
                  <a:srgbClr val="0070C0"/>
                </a:solidFill>
                <a:latin typeface="Verdana" pitchFamily="34" charset="0"/>
                <a:ea typeface="Verdana" pitchFamily="34" charset="0"/>
                <a:cs typeface="Verdana" pitchFamily="34" charset="0"/>
              </a:rPr>
              <a:t>symbol&gt;</a:t>
            </a:r>
          </a:p>
          <a:p>
            <a:pPr marL="1139825" lvl="2" indent="-282575">
              <a:spcBef>
                <a:spcPts val="7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Stochastic </a:t>
            </a:r>
            <a:r>
              <a:rPr lang="en-US" sz="1600" b="1" dirty="0">
                <a:solidFill>
                  <a:srgbClr val="0070C0"/>
                </a:solidFill>
                <a:latin typeface="Verdana" pitchFamily="34" charset="0"/>
                <a:ea typeface="Verdana" pitchFamily="34" charset="0"/>
                <a:cs typeface="Verdana" pitchFamily="34" charset="0"/>
              </a:rPr>
              <a:t>Mealy </a:t>
            </a:r>
            <a:r>
              <a:rPr lang="en-US" sz="1600" b="1" dirty="0" smtClean="0">
                <a:solidFill>
                  <a:srgbClr val="0070C0"/>
                </a:solidFill>
                <a:latin typeface="Verdana" pitchFamily="34" charset="0"/>
                <a:ea typeface="Verdana" pitchFamily="34" charset="0"/>
                <a:cs typeface="Verdana" pitchFamily="34" charset="0"/>
              </a:rPr>
              <a:t>Machine</a:t>
            </a:r>
          </a:p>
          <a:p>
            <a:pPr marL="1139825" lvl="2" indent="-282575">
              <a:spcBef>
                <a:spcPts val="7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Ex</a:t>
            </a:r>
            <a:r>
              <a:rPr lang="en-US" sz="1600" dirty="0">
                <a:solidFill>
                  <a:srgbClr val="0070C0"/>
                </a:solidFill>
                <a:latin typeface="Verdana" pitchFamily="34" charset="0"/>
                <a:ea typeface="Verdana" pitchFamily="34" charset="0"/>
                <a:cs typeface="Verdana" pitchFamily="34" charset="0"/>
              </a:rPr>
              <a:t>: Answer “yes” (80%) or “no” (20</a:t>
            </a:r>
            <a:r>
              <a:rPr lang="en-US" sz="1600" dirty="0" smtClean="0">
                <a:solidFill>
                  <a:srgbClr val="0070C0"/>
                </a:solidFill>
                <a:latin typeface="Verdana" pitchFamily="34" charset="0"/>
                <a:ea typeface="Verdana" pitchFamily="34" charset="0"/>
                <a:cs typeface="Verdana" pitchFamily="34" charset="0"/>
              </a:rPr>
              <a:t>%)</a:t>
            </a:r>
          </a:p>
          <a:p>
            <a:pPr marL="739775" lvl="1" indent="-282575">
              <a:spcBef>
                <a:spcPts val="7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Add </a:t>
            </a:r>
            <a:r>
              <a:rPr lang="en-US" sz="1600" dirty="0">
                <a:solidFill>
                  <a:srgbClr val="0070C0"/>
                </a:solidFill>
                <a:latin typeface="Verdana" pitchFamily="34" charset="0"/>
                <a:ea typeface="Verdana" pitchFamily="34" charset="0"/>
                <a:cs typeface="Verdana" pitchFamily="34" charset="0"/>
              </a:rPr>
              <a:t>the </a:t>
            </a:r>
            <a:r>
              <a:rPr lang="en-US" sz="1600" b="1" dirty="0">
                <a:solidFill>
                  <a:srgbClr val="0070C0"/>
                </a:solidFill>
                <a:latin typeface="Verdana" pitchFamily="34" charset="0"/>
                <a:ea typeface="Verdana" pitchFamily="34" charset="0"/>
                <a:cs typeface="Verdana" pitchFamily="34" charset="0"/>
              </a:rPr>
              <a:t>reaction time</a:t>
            </a:r>
            <a:r>
              <a:rPr lang="en-US" sz="1600" dirty="0">
                <a:solidFill>
                  <a:srgbClr val="0070C0"/>
                </a:solidFill>
                <a:latin typeface="Verdana" pitchFamily="34" charset="0"/>
                <a:ea typeface="Verdana" pitchFamily="34" charset="0"/>
                <a:cs typeface="Verdana" pitchFamily="34" charset="0"/>
              </a:rPr>
              <a:t> on each </a:t>
            </a:r>
            <a:r>
              <a:rPr lang="en-US" sz="1600" dirty="0" smtClean="0">
                <a:solidFill>
                  <a:srgbClr val="0070C0"/>
                </a:solidFill>
                <a:latin typeface="Verdana" pitchFamily="34" charset="0"/>
                <a:ea typeface="Verdana" pitchFamily="34" charset="0"/>
                <a:cs typeface="Verdana" pitchFamily="34" charset="0"/>
              </a:rPr>
              <a:t>transition</a:t>
            </a:r>
          </a:p>
          <a:p>
            <a:pPr marL="1139825" lvl="2" indent="-282575">
              <a:spcBef>
                <a:spcPts val="7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SMMDT</a:t>
            </a:r>
            <a:endParaRPr lang="en-US" sz="1600" dirty="0">
              <a:solidFill>
                <a:srgbClr val="0070C0"/>
              </a:solidFill>
              <a:latin typeface="Verdana" pitchFamily="34" charset="0"/>
              <a:ea typeface="Verdana" pitchFamily="34" charset="0"/>
              <a:cs typeface="Verdana" pitchFamily="34" charset="0"/>
            </a:endParaRPr>
          </a:p>
        </p:txBody>
      </p:sp>
      <p:sp>
        <p:nvSpPr>
          <p:cNvPr id="18435"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7F9C4611-63FF-404F-AF03-A002E95DC1A7}"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15</a:t>
            </a:fld>
            <a:endParaRPr lang="fr-FR" sz="1200" b="1">
              <a:solidFill>
                <a:srgbClr val="FFFFFF"/>
              </a:solidFill>
              <a:latin typeface="Calibri" pitchFamily="34" charset="0"/>
            </a:endParaRPr>
          </a:p>
        </p:txBody>
      </p:sp>
      <p:sp>
        <p:nvSpPr>
          <p:cNvPr id="18436"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err="1" smtClean="0">
                <a:solidFill>
                  <a:srgbClr val="C0504D"/>
                </a:solidFill>
                <a:latin typeface="Verdana" pitchFamily="34" charset="0"/>
              </a:rPr>
              <a:t>Netzob</a:t>
            </a:r>
            <a:r>
              <a:rPr lang="fr-FR" sz="2400" i="1" dirty="0" smtClean="0">
                <a:solidFill>
                  <a:srgbClr val="C0504D"/>
                </a:solidFill>
                <a:latin typeface="Verdana" pitchFamily="34" charset="0"/>
              </a:rPr>
              <a:t> Project</a:t>
            </a:r>
            <a:endParaRPr lang="fr-FR" sz="2000" i="1" dirty="0">
              <a:solidFill>
                <a:srgbClr val="C0504D"/>
              </a:solidFill>
              <a:latin typeface="Verdana" pitchFamily="34"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457200" y="3006725"/>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u="sng" dirty="0" err="1" smtClean="0"/>
              <a:t>Netzob</a:t>
            </a:r>
            <a:r>
              <a:rPr lang="en-US" u="sng" dirty="0" smtClean="0"/>
              <a:t> Project</a:t>
            </a:r>
            <a:r>
              <a:rPr lang="en-US" dirty="0" smtClean="0"/>
              <a:t/>
            </a:r>
            <a:br>
              <a:rPr lang="en-US" dirty="0" smtClean="0"/>
            </a:br>
            <a:r>
              <a:rPr lang="en-US" sz="2800" dirty="0" smtClean="0"/>
              <a:t>Inferring Protocol Model</a:t>
            </a:r>
            <a:endParaRPr lang="en-US" dirty="0" smtClean="0"/>
          </a:p>
        </p:txBody>
      </p:sp>
      <p:sp>
        <p:nvSpPr>
          <p:cNvPr id="12291"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2000" i="1">
              <a:solidFill>
                <a:srgbClr val="C0504D"/>
              </a:solidFill>
              <a:latin typeface="Verdan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5160989E-44E6-456F-AE1A-85BA1282B5B3}"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17</a:t>
            </a:fld>
            <a:endParaRPr lang="fr-FR" sz="1200" b="1">
              <a:solidFill>
                <a:srgbClr val="FFFFFF"/>
              </a:solidFill>
              <a:latin typeface="Calibri" pitchFamily="34" charset="0"/>
            </a:endParaRPr>
          </a:p>
        </p:txBody>
      </p:sp>
      <p:pic>
        <p:nvPicPr>
          <p:cNvPr id="19459" name="Picture 3"/>
          <p:cNvPicPr>
            <a:picLocks noChangeAspect="1" noChangeArrowheads="1"/>
          </p:cNvPicPr>
          <p:nvPr/>
        </p:nvPicPr>
        <p:blipFill>
          <a:blip r:embed="rId3"/>
          <a:srcRect/>
          <a:stretch>
            <a:fillRect/>
          </a:stretch>
        </p:blipFill>
        <p:spPr bwMode="auto">
          <a:xfrm>
            <a:off x="288925" y="1608138"/>
            <a:ext cx="9144000" cy="4368800"/>
          </a:xfrm>
          <a:prstGeom prst="rect">
            <a:avLst/>
          </a:prstGeom>
          <a:noFill/>
          <a:ln w="9525">
            <a:noFill/>
            <a:round/>
            <a:headEnd/>
            <a:tailEnd/>
          </a:ln>
        </p:spPr>
      </p:pic>
      <p:sp>
        <p:nvSpPr>
          <p:cNvPr id="19460" name="Text Box 4"/>
          <p:cNvSpPr txBox="1">
            <a:spLocks noChangeArrowheads="1"/>
          </p:cNvSpPr>
          <p:nvPr/>
        </p:nvSpPr>
        <p:spPr bwMode="auto">
          <a:xfrm>
            <a:off x="4100513" y="2285993"/>
            <a:ext cx="5043487" cy="1500198"/>
          </a:xfrm>
          <a:prstGeom prst="rect">
            <a:avLst/>
          </a:prstGeom>
          <a:noFill/>
          <a:ln w="9525">
            <a:noFill/>
            <a:round/>
            <a:headEnd/>
            <a:tailEnd/>
          </a:ln>
        </p:spPr>
        <p:txBody>
          <a:bodyPr lIns="90000" tIns="46800" rIns="90000" bIns="46800"/>
          <a:lstStyle/>
          <a:p>
            <a:pPr>
              <a:spcBef>
                <a:spcPts val="5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b="1" dirty="0" smtClean="0">
                <a:solidFill>
                  <a:srgbClr val="0070C0"/>
                </a:solidFill>
                <a:latin typeface="Verdana" pitchFamily="34" charset="0"/>
                <a:ea typeface="Verdana" pitchFamily="34" charset="0"/>
                <a:cs typeface="Verdana" pitchFamily="34" charset="0"/>
              </a:rPr>
              <a:t>#1 : Splitting and clustering</a:t>
            </a:r>
          </a:p>
          <a:p>
            <a:pPr marL="739775" lvl="1" indent="-282575">
              <a:spcBef>
                <a:spcPts val="700"/>
              </a:spcBef>
              <a:buClr>
                <a:srgbClr val="0070C0"/>
              </a:buCl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dirty="0" smtClean="0">
                <a:solidFill>
                  <a:srgbClr val="0070C0"/>
                </a:solidFill>
                <a:latin typeface="Verdana" pitchFamily="34" charset="0"/>
                <a:ea typeface="Verdana" pitchFamily="34" charset="0"/>
                <a:cs typeface="Verdana" pitchFamily="34" charset="0"/>
              </a:rPr>
              <a:t>Split in fields</a:t>
            </a:r>
          </a:p>
          <a:p>
            <a:pPr marL="739775" lvl="1" indent="-282575">
              <a:spcBef>
                <a:spcPts val="700"/>
              </a:spcBef>
              <a:buClr>
                <a:srgbClr val="0070C0"/>
              </a:buCl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dirty="0" smtClean="0">
                <a:solidFill>
                  <a:srgbClr val="0070C0"/>
                </a:solidFill>
                <a:latin typeface="Verdana" pitchFamily="34" charset="0"/>
                <a:ea typeface="Verdana" pitchFamily="34" charset="0"/>
                <a:cs typeface="Verdana" pitchFamily="34" charset="0"/>
              </a:rPr>
              <a:t>Regroup similar messages</a:t>
            </a:r>
          </a:p>
          <a:p>
            <a:pPr marL="739775" lvl="1" indent="-282575">
              <a:spcBef>
                <a:spcPts val="700"/>
              </a:spcBef>
              <a:buClr>
                <a:srgbClr val="0070C0"/>
              </a:buCl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dirty="0" smtClean="0">
                <a:solidFill>
                  <a:srgbClr val="0070C0"/>
                </a:solidFill>
                <a:latin typeface="Verdana" pitchFamily="34" charset="0"/>
                <a:ea typeface="Verdana" pitchFamily="34" charset="0"/>
                <a:cs typeface="Verdana" pitchFamily="34" charset="0"/>
              </a:rPr>
              <a:t>Semi-automatic approach</a:t>
            </a:r>
          </a:p>
          <a:p>
            <a:pPr>
              <a:spcBef>
                <a:spcPts val="5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600" dirty="0">
              <a:solidFill>
                <a:srgbClr val="1F497D"/>
              </a:solidFill>
              <a:latin typeface="Verdana" pitchFamily="34" charset="0"/>
            </a:endParaRPr>
          </a:p>
        </p:txBody>
      </p:sp>
      <p:sp>
        <p:nvSpPr>
          <p:cNvPr id="19461"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err="1" smtClean="0">
                <a:solidFill>
                  <a:srgbClr val="C0504D"/>
                </a:solidFill>
                <a:latin typeface="Verdana" pitchFamily="34" charset="0"/>
              </a:rPr>
              <a:t>Netzob</a:t>
            </a:r>
            <a:r>
              <a:rPr lang="fr-FR" sz="2000" i="1" dirty="0" smtClean="0">
                <a:solidFill>
                  <a:srgbClr val="C0504D"/>
                </a:solidFill>
                <a:latin typeface="Verdana" pitchFamily="34" charset="0"/>
              </a:rPr>
              <a:t> Project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D370086E-CEA0-4341-BE99-3F51C0AB78DB}"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18</a:t>
            </a:fld>
            <a:endParaRPr lang="fr-FR" sz="1200" b="1">
              <a:solidFill>
                <a:srgbClr val="FFFFFF"/>
              </a:solidFill>
              <a:latin typeface="Calibri" pitchFamily="34" charset="0"/>
            </a:endParaRPr>
          </a:p>
        </p:txBody>
      </p:sp>
      <p:pic>
        <p:nvPicPr>
          <p:cNvPr id="20483" name="Picture 3"/>
          <p:cNvPicPr>
            <a:picLocks noChangeAspect="1" noChangeArrowheads="1"/>
          </p:cNvPicPr>
          <p:nvPr/>
        </p:nvPicPr>
        <p:blipFill>
          <a:blip r:embed="rId3"/>
          <a:srcRect/>
          <a:stretch>
            <a:fillRect/>
          </a:stretch>
        </p:blipFill>
        <p:spPr bwMode="auto">
          <a:xfrm>
            <a:off x="287338" y="1608138"/>
            <a:ext cx="9144000" cy="4368800"/>
          </a:xfrm>
          <a:prstGeom prst="rect">
            <a:avLst/>
          </a:prstGeom>
          <a:noFill/>
          <a:ln w="9525">
            <a:noFill/>
            <a:round/>
            <a:headEnd/>
            <a:tailEnd/>
          </a:ln>
        </p:spPr>
      </p:pic>
      <p:sp>
        <p:nvSpPr>
          <p:cNvPr id="20484" name="Text Box 4"/>
          <p:cNvSpPr txBox="1">
            <a:spLocks noChangeArrowheads="1"/>
          </p:cNvSpPr>
          <p:nvPr/>
        </p:nvSpPr>
        <p:spPr bwMode="auto">
          <a:xfrm>
            <a:off x="5715008" y="2214554"/>
            <a:ext cx="3892550" cy="1885950"/>
          </a:xfrm>
          <a:prstGeom prst="rect">
            <a:avLst/>
          </a:prstGeom>
          <a:noFill/>
          <a:ln w="9525">
            <a:noFill/>
            <a:round/>
            <a:headEnd/>
            <a:tailEnd/>
          </a:ln>
        </p:spPr>
        <p:txBody>
          <a:bodyPr lIns="90000" tIns="46800" rIns="90000" bIns="46800"/>
          <a:lstStyle/>
          <a:p>
            <a:pPr>
              <a:spcBef>
                <a:spcPts val="5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b="1" dirty="0" smtClean="0">
                <a:solidFill>
                  <a:srgbClr val="0070C0"/>
                </a:solidFill>
                <a:latin typeface="Verdana" pitchFamily="34" charset="0"/>
                <a:ea typeface="Verdana" pitchFamily="34" charset="0"/>
                <a:cs typeface="Verdana" pitchFamily="34" charset="0"/>
              </a:rPr>
              <a:t>#2 : Abstract in symbols</a:t>
            </a:r>
          </a:p>
          <a:p>
            <a:pPr marL="739775" lvl="1" indent="-282575">
              <a:spcBef>
                <a:spcPts val="700"/>
              </a:spcBef>
              <a:buClr>
                <a:srgbClr val="0070C0"/>
              </a:buCl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dirty="0">
                <a:solidFill>
                  <a:srgbClr val="0070C0"/>
                </a:solidFill>
                <a:latin typeface="Verdana" pitchFamily="34" charset="0"/>
                <a:ea typeface="Verdana" pitchFamily="34" charset="0"/>
                <a:cs typeface="Verdana" pitchFamily="34" charset="0"/>
              </a:rPr>
              <a:t>1 cluster = 1 symbol</a:t>
            </a:r>
          </a:p>
          <a:p>
            <a:pPr marL="739775" lvl="1" indent="-282575">
              <a:spcBef>
                <a:spcPts val="700"/>
              </a:spcBef>
              <a:buClr>
                <a:srgbClr val="0070C0"/>
              </a:buCl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dirty="0">
                <a:solidFill>
                  <a:srgbClr val="0070C0"/>
                </a:solidFill>
                <a:latin typeface="Verdana" pitchFamily="34" charset="0"/>
                <a:ea typeface="Verdana" pitchFamily="34" charset="0"/>
                <a:cs typeface="Verdana" pitchFamily="34" charset="0"/>
              </a:rPr>
              <a:t>Abstract fields</a:t>
            </a:r>
          </a:p>
          <a:p>
            <a:pPr marL="739775" lvl="1" indent="-282575">
              <a:spcBef>
                <a:spcPts val="700"/>
              </a:spcBef>
              <a:buClr>
                <a:srgbClr val="0070C0"/>
              </a:buCl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dirty="0">
                <a:solidFill>
                  <a:srgbClr val="0070C0"/>
                </a:solidFill>
                <a:latin typeface="Verdana" pitchFamily="34" charset="0"/>
                <a:ea typeface="Verdana" pitchFamily="34" charset="0"/>
                <a:cs typeface="Verdana" pitchFamily="34" charset="0"/>
              </a:rPr>
              <a:t>Identify dependencies</a:t>
            </a:r>
          </a:p>
          <a:p>
            <a:pPr>
              <a:spcBef>
                <a:spcPts val="5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600" dirty="0">
              <a:solidFill>
                <a:srgbClr val="0070C0"/>
              </a:solidFill>
              <a:latin typeface="Verdana" pitchFamily="34" charset="0"/>
              <a:ea typeface="Verdana" pitchFamily="34" charset="0"/>
              <a:cs typeface="Verdana" pitchFamily="34" charset="0"/>
            </a:endParaRPr>
          </a:p>
        </p:txBody>
      </p:sp>
      <p:sp>
        <p:nvSpPr>
          <p:cNvPr id="20485"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err="1" smtClean="0">
                <a:solidFill>
                  <a:srgbClr val="C0504D"/>
                </a:solidFill>
                <a:latin typeface="Verdana" pitchFamily="34" charset="0"/>
              </a:rPr>
              <a:t>Netzob</a:t>
            </a:r>
            <a:r>
              <a:rPr lang="fr-FR" sz="2000" i="1" dirty="0" smtClean="0">
                <a:solidFill>
                  <a:srgbClr val="C0504D"/>
                </a:solidFill>
                <a:latin typeface="Verdana" pitchFamily="34" charset="0"/>
              </a:rPr>
              <a:t> Project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9008EE8C-0DBF-47F2-9045-1A349C9FE7CE}"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19</a:t>
            </a:fld>
            <a:endParaRPr lang="fr-FR" sz="1200" b="1">
              <a:solidFill>
                <a:srgbClr val="FFFFFF"/>
              </a:solidFill>
              <a:latin typeface="Calibri" pitchFamily="34" charset="0"/>
            </a:endParaRPr>
          </a:p>
        </p:txBody>
      </p:sp>
      <p:pic>
        <p:nvPicPr>
          <p:cNvPr id="21507" name="Picture 3"/>
          <p:cNvPicPr>
            <a:picLocks noChangeAspect="1" noChangeArrowheads="1"/>
          </p:cNvPicPr>
          <p:nvPr/>
        </p:nvPicPr>
        <p:blipFill>
          <a:blip r:embed="rId3"/>
          <a:srcRect/>
          <a:stretch>
            <a:fillRect/>
          </a:stretch>
        </p:blipFill>
        <p:spPr bwMode="auto">
          <a:xfrm>
            <a:off x="287338" y="1608138"/>
            <a:ext cx="9144000" cy="4368800"/>
          </a:xfrm>
          <a:prstGeom prst="rect">
            <a:avLst/>
          </a:prstGeom>
          <a:noFill/>
          <a:ln w="9525">
            <a:noFill/>
            <a:round/>
            <a:headEnd/>
            <a:tailEnd/>
          </a:ln>
        </p:spPr>
      </p:pic>
      <p:sp>
        <p:nvSpPr>
          <p:cNvPr id="21508" name="Text Box 4"/>
          <p:cNvSpPr txBox="1">
            <a:spLocks noChangeArrowheads="1"/>
          </p:cNvSpPr>
          <p:nvPr/>
        </p:nvSpPr>
        <p:spPr bwMode="auto">
          <a:xfrm>
            <a:off x="4503737" y="1357298"/>
            <a:ext cx="4640263" cy="1274763"/>
          </a:xfrm>
          <a:prstGeom prst="rect">
            <a:avLst/>
          </a:prstGeom>
          <a:noFill/>
          <a:ln w="9525">
            <a:noFill/>
            <a:round/>
            <a:headEnd/>
            <a:tailEnd/>
          </a:ln>
        </p:spPr>
        <p:txBody>
          <a:bodyPr lIns="90000" tIns="46800" rIns="90000" bIns="46800"/>
          <a:lstStyle/>
          <a:p>
            <a:pPr>
              <a:spcBef>
                <a:spcPts val="5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b="1" dirty="0" smtClean="0">
                <a:solidFill>
                  <a:srgbClr val="0070C0"/>
                </a:solidFill>
                <a:latin typeface="Verdana" pitchFamily="34" charset="0"/>
                <a:ea typeface="Verdana" pitchFamily="34" charset="0"/>
                <a:cs typeface="Verdana" pitchFamily="34" charset="0"/>
              </a:rPr>
              <a:t>#3 : Inferring transition graph</a:t>
            </a:r>
          </a:p>
          <a:p>
            <a:pPr marL="739775" lvl="1" indent="-282575">
              <a:spcBef>
                <a:spcPts val="700"/>
              </a:spcBef>
              <a:buClr>
                <a:srgbClr val="0070C0"/>
              </a:buCl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dirty="0">
                <a:solidFill>
                  <a:srgbClr val="0070C0"/>
                </a:solidFill>
                <a:latin typeface="Verdana" pitchFamily="34" charset="0"/>
                <a:ea typeface="Verdana" pitchFamily="34" charset="0"/>
                <a:cs typeface="Verdana" pitchFamily="34" charset="0"/>
              </a:rPr>
              <a:t>Active inference (determinist graph) : </a:t>
            </a:r>
            <a:r>
              <a:rPr lang="en-US" sz="1600" dirty="0" err="1">
                <a:solidFill>
                  <a:srgbClr val="0070C0"/>
                </a:solidFill>
                <a:latin typeface="Verdana" pitchFamily="34" charset="0"/>
                <a:ea typeface="Verdana" pitchFamily="34" charset="0"/>
                <a:cs typeface="Verdana" pitchFamily="34" charset="0"/>
              </a:rPr>
              <a:t>Angluin's</a:t>
            </a:r>
            <a:r>
              <a:rPr lang="en-US" sz="1600" dirty="0">
                <a:solidFill>
                  <a:srgbClr val="0070C0"/>
                </a:solidFill>
                <a:latin typeface="Verdana" pitchFamily="34" charset="0"/>
                <a:ea typeface="Verdana" pitchFamily="34" charset="0"/>
                <a:cs typeface="Verdana" pitchFamily="34" charset="0"/>
              </a:rPr>
              <a:t> L* </a:t>
            </a:r>
          </a:p>
        </p:txBody>
      </p:sp>
      <p:sp>
        <p:nvSpPr>
          <p:cNvPr id="21509"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err="1" smtClean="0">
                <a:solidFill>
                  <a:srgbClr val="C0504D"/>
                </a:solidFill>
                <a:latin typeface="Verdana" pitchFamily="34" charset="0"/>
              </a:rPr>
              <a:t>Netzob</a:t>
            </a:r>
            <a:r>
              <a:rPr lang="fr-FR" sz="2000" i="1" dirty="0" smtClean="0">
                <a:solidFill>
                  <a:srgbClr val="C0504D"/>
                </a:solidFill>
                <a:latin typeface="Verdana" pitchFamily="34" charset="0"/>
              </a:rPr>
              <a:t> Project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C0504D"/>
                </a:solidFill>
                <a:latin typeface="Verdana" pitchFamily="34" charset="0"/>
              </a:rPr>
              <a:t>Authors</a:t>
            </a:r>
            <a:endParaRPr lang="fr-FR" sz="2000" i="1">
              <a:solidFill>
                <a:srgbClr val="C0504D"/>
              </a:solidFill>
              <a:latin typeface="Verdana" pitchFamily="34" charset="0"/>
            </a:endParaRPr>
          </a:p>
        </p:txBody>
      </p:sp>
      <p:sp>
        <p:nvSpPr>
          <p:cNvPr id="5123"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339725" indent="-339725">
              <a:lnSpc>
                <a:spcPct val="150000"/>
              </a:lnSpc>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b="1" dirty="0">
                <a:solidFill>
                  <a:srgbClr val="0070C0"/>
                </a:solidFill>
                <a:latin typeface="Verdana" pitchFamily="34" charset="0"/>
              </a:rPr>
              <a:t>AMOSSYS</a:t>
            </a:r>
          </a:p>
          <a:p>
            <a:pPr marL="739775" lvl="1" indent="-282575">
              <a:lnSpc>
                <a:spcPct val="150000"/>
              </a:lnSpc>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dirty="0">
                <a:solidFill>
                  <a:srgbClr val="0070C0"/>
                </a:solidFill>
                <a:latin typeface="Verdana" pitchFamily="34" charset="0"/>
              </a:rPr>
              <a:t>ITSEF </a:t>
            </a:r>
            <a:r>
              <a:rPr lang="fr-FR" sz="1600" dirty="0" err="1">
                <a:solidFill>
                  <a:srgbClr val="0070C0"/>
                </a:solidFill>
                <a:latin typeface="Verdana" pitchFamily="34" charset="0"/>
              </a:rPr>
              <a:t>security</a:t>
            </a:r>
            <a:r>
              <a:rPr lang="fr-FR" sz="1600" dirty="0">
                <a:solidFill>
                  <a:srgbClr val="0070C0"/>
                </a:solidFill>
                <a:latin typeface="Verdana" pitchFamily="34" charset="0"/>
              </a:rPr>
              <a:t> </a:t>
            </a:r>
            <a:r>
              <a:rPr lang="fr-FR" sz="1600" dirty="0" err="1">
                <a:solidFill>
                  <a:srgbClr val="0070C0"/>
                </a:solidFill>
                <a:latin typeface="Verdana" pitchFamily="34" charset="0"/>
              </a:rPr>
              <a:t>lab</a:t>
            </a:r>
            <a:endParaRPr lang="fr-FR" sz="1600" dirty="0">
              <a:solidFill>
                <a:srgbClr val="0070C0"/>
              </a:solidFill>
              <a:latin typeface="Verdana" pitchFamily="34" charset="0"/>
            </a:endParaRPr>
          </a:p>
          <a:p>
            <a:pPr marL="1139825" lvl="2" indent="-282575">
              <a:lnSpc>
                <a:spcPct val="150000"/>
              </a:lnSpc>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dirty="0" smtClean="0">
                <a:solidFill>
                  <a:srgbClr val="0070C0"/>
                </a:solidFill>
                <a:latin typeface="Verdana" pitchFamily="34" charset="0"/>
              </a:rPr>
              <a:t>CC and CSPN</a:t>
            </a:r>
            <a:endParaRPr lang="fr-FR" sz="1600" dirty="0">
              <a:solidFill>
                <a:srgbClr val="0070C0"/>
              </a:solidFill>
              <a:latin typeface="Verdana" pitchFamily="34" charset="0"/>
            </a:endParaRPr>
          </a:p>
          <a:p>
            <a:pPr marL="739775" lvl="1" indent="-282575">
              <a:lnSpc>
                <a:spcPct val="150000"/>
              </a:lnSpc>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dirty="0" err="1">
                <a:solidFill>
                  <a:srgbClr val="0070C0"/>
                </a:solidFill>
                <a:latin typeface="Verdana" pitchFamily="34" charset="0"/>
              </a:rPr>
              <a:t>Based</a:t>
            </a:r>
            <a:r>
              <a:rPr lang="fr-FR" sz="1600" dirty="0">
                <a:solidFill>
                  <a:srgbClr val="0070C0"/>
                </a:solidFill>
                <a:latin typeface="Verdana" pitchFamily="34" charset="0"/>
              </a:rPr>
              <a:t> in Rennes (Brittany, France)</a:t>
            </a:r>
          </a:p>
          <a:p>
            <a:pPr marL="739775" lvl="1" indent="-282575">
              <a:lnSpc>
                <a:spcPct val="150000"/>
              </a:lnSpc>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dirty="0">
                <a:solidFill>
                  <a:srgbClr val="0070C0"/>
                </a:solidFill>
                <a:latin typeface="Verdana" pitchFamily="34" charset="0"/>
              </a:rPr>
              <a:t>www.amossys.fr</a:t>
            </a:r>
          </a:p>
          <a:p>
            <a:pPr marL="339725" indent="-339725">
              <a:lnSpc>
                <a:spcPct val="150000"/>
              </a:lnSpc>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b="1" dirty="0" err="1">
                <a:solidFill>
                  <a:srgbClr val="0070C0"/>
                </a:solidFill>
                <a:latin typeface="Verdana" pitchFamily="34" charset="0"/>
              </a:rPr>
              <a:t>Supélec</a:t>
            </a:r>
            <a:r>
              <a:rPr lang="fr-FR" sz="1600" b="1" dirty="0">
                <a:solidFill>
                  <a:srgbClr val="0070C0"/>
                </a:solidFill>
                <a:latin typeface="Verdana" pitchFamily="34" charset="0"/>
              </a:rPr>
              <a:t> </a:t>
            </a:r>
            <a:r>
              <a:rPr lang="fr-FR" sz="1600" b="1" dirty="0" err="1" smtClean="0">
                <a:solidFill>
                  <a:srgbClr val="0070C0"/>
                </a:solidFill>
                <a:latin typeface="Verdana" pitchFamily="34" charset="0"/>
              </a:rPr>
              <a:t>CIDer</a:t>
            </a:r>
            <a:r>
              <a:rPr lang="fr-FR" sz="1600" b="1" dirty="0" smtClean="0">
                <a:solidFill>
                  <a:srgbClr val="0070C0"/>
                </a:solidFill>
                <a:latin typeface="Verdana" pitchFamily="34" charset="0"/>
              </a:rPr>
              <a:t> </a:t>
            </a:r>
            <a:r>
              <a:rPr lang="fr-FR" sz="1600" b="1" dirty="0" err="1">
                <a:solidFill>
                  <a:srgbClr val="0070C0"/>
                </a:solidFill>
                <a:latin typeface="Verdana" pitchFamily="34" charset="0"/>
              </a:rPr>
              <a:t>Research</a:t>
            </a:r>
            <a:r>
              <a:rPr lang="fr-FR" sz="1600" b="1" dirty="0">
                <a:solidFill>
                  <a:srgbClr val="0070C0"/>
                </a:solidFill>
                <a:latin typeface="Verdana" pitchFamily="34" charset="0"/>
              </a:rPr>
              <a:t> Team</a:t>
            </a:r>
          </a:p>
          <a:p>
            <a:pPr marL="739775" lvl="1" indent="-282575">
              <a:lnSpc>
                <a:spcPct val="150000"/>
              </a:lnSpc>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dirty="0">
                <a:solidFill>
                  <a:srgbClr val="0070C0"/>
                </a:solidFill>
                <a:latin typeface="Verdana" pitchFamily="34" charset="0"/>
              </a:rPr>
              <a:t>Joint </a:t>
            </a:r>
            <a:r>
              <a:rPr lang="fr-FR" sz="1600" dirty="0" err="1">
                <a:solidFill>
                  <a:srgbClr val="0070C0"/>
                </a:solidFill>
                <a:latin typeface="Verdana" pitchFamily="34" charset="0"/>
              </a:rPr>
              <a:t>research</a:t>
            </a:r>
            <a:r>
              <a:rPr lang="fr-FR" sz="1600" dirty="0">
                <a:solidFill>
                  <a:srgbClr val="0070C0"/>
                </a:solidFill>
                <a:latin typeface="Verdana" pitchFamily="34" charset="0"/>
              </a:rPr>
              <a:t> group team </a:t>
            </a:r>
            <a:r>
              <a:rPr lang="fr-FR" sz="1600" dirty="0" err="1">
                <a:solidFill>
                  <a:srgbClr val="0070C0"/>
                </a:solidFill>
                <a:latin typeface="Verdana" pitchFamily="34" charset="0"/>
              </a:rPr>
              <a:t>between</a:t>
            </a:r>
            <a:r>
              <a:rPr lang="fr-FR" sz="1600" dirty="0">
                <a:solidFill>
                  <a:srgbClr val="0070C0"/>
                </a:solidFill>
                <a:latin typeface="Verdana" pitchFamily="34" charset="0"/>
              </a:rPr>
              <a:t> </a:t>
            </a:r>
            <a:r>
              <a:rPr lang="fr-FR" sz="1600" dirty="0" err="1">
                <a:solidFill>
                  <a:srgbClr val="0070C0"/>
                </a:solidFill>
                <a:latin typeface="Verdana" pitchFamily="34" charset="0"/>
              </a:rPr>
              <a:t>Inria</a:t>
            </a:r>
            <a:r>
              <a:rPr lang="fr-FR" sz="1600" dirty="0">
                <a:solidFill>
                  <a:srgbClr val="0070C0"/>
                </a:solidFill>
                <a:latin typeface="Verdana" pitchFamily="34" charset="0"/>
              </a:rPr>
              <a:t>, </a:t>
            </a:r>
            <a:r>
              <a:rPr lang="fr-FR" sz="1600" dirty="0" err="1">
                <a:solidFill>
                  <a:srgbClr val="0070C0"/>
                </a:solidFill>
                <a:latin typeface="Verdana" pitchFamily="34" charset="0"/>
              </a:rPr>
              <a:t>University</a:t>
            </a:r>
            <a:r>
              <a:rPr lang="fr-FR" sz="1600" dirty="0">
                <a:solidFill>
                  <a:srgbClr val="0070C0"/>
                </a:solidFill>
                <a:latin typeface="Verdana" pitchFamily="34" charset="0"/>
              </a:rPr>
              <a:t> Rennes 1 and CNRS</a:t>
            </a:r>
          </a:p>
          <a:p>
            <a:pPr marL="739775" lvl="1" indent="-282575">
              <a:lnSpc>
                <a:spcPct val="150000"/>
              </a:lnSpc>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dirty="0">
                <a:solidFill>
                  <a:srgbClr val="0070C0"/>
                </a:solidFill>
                <a:latin typeface="Verdana" pitchFamily="34" charset="0"/>
              </a:rPr>
              <a:t>Focus on Intrusion </a:t>
            </a:r>
            <a:r>
              <a:rPr lang="fr-FR" sz="1600" dirty="0" err="1">
                <a:solidFill>
                  <a:srgbClr val="0070C0"/>
                </a:solidFill>
                <a:latin typeface="Verdana" pitchFamily="34" charset="0"/>
              </a:rPr>
              <a:t>Detection</a:t>
            </a:r>
            <a:r>
              <a:rPr lang="fr-FR" sz="1600" dirty="0">
                <a:solidFill>
                  <a:srgbClr val="0070C0"/>
                </a:solidFill>
                <a:latin typeface="Verdana" pitchFamily="34" charset="0"/>
              </a:rPr>
              <a:t> (but not </a:t>
            </a:r>
            <a:r>
              <a:rPr lang="fr-FR" sz="1600" dirty="0" err="1">
                <a:solidFill>
                  <a:srgbClr val="0070C0"/>
                </a:solidFill>
                <a:latin typeface="Verdana" pitchFamily="34" charset="0"/>
              </a:rPr>
              <a:t>only</a:t>
            </a:r>
            <a:r>
              <a:rPr lang="fr-FR" sz="1600" dirty="0">
                <a:solidFill>
                  <a:srgbClr val="0070C0"/>
                </a:solidFill>
                <a:latin typeface="Verdana" pitchFamily="34" charset="0"/>
              </a:rPr>
              <a:t>)</a:t>
            </a:r>
          </a:p>
          <a:p>
            <a:pPr marL="739775" lvl="1" indent="-282575">
              <a:lnSpc>
                <a:spcPct val="150000"/>
              </a:lnSpc>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dirty="0" err="1">
                <a:solidFill>
                  <a:srgbClr val="0070C0"/>
                </a:solidFill>
                <a:latin typeface="Verdana" pitchFamily="34" charset="0"/>
              </a:rPr>
              <a:t>Based</a:t>
            </a:r>
            <a:r>
              <a:rPr lang="fr-FR" sz="1600" dirty="0">
                <a:solidFill>
                  <a:srgbClr val="0070C0"/>
                </a:solidFill>
                <a:latin typeface="Verdana" pitchFamily="34" charset="0"/>
              </a:rPr>
              <a:t> in Rennes</a:t>
            </a:r>
          </a:p>
          <a:p>
            <a:pPr marL="739775" lvl="1" indent="-282575">
              <a:lnSpc>
                <a:spcPct val="150000"/>
              </a:lnSpc>
              <a:spcBef>
                <a:spcPts val="400"/>
              </a:spcBef>
              <a:buClr>
                <a:srgbClr val="1F497D"/>
              </a:buClr>
              <a:buSzPct val="50000"/>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fr-FR" sz="1600" dirty="0">
                <a:solidFill>
                  <a:srgbClr val="0070C0"/>
                </a:solidFill>
                <a:latin typeface="Verdana" pitchFamily="34" charset="0"/>
              </a:rPr>
              <a:t>www.rennes.supelec.fr/ren/rd/cidre</a:t>
            </a:r>
            <a:r>
              <a:rPr lang="fr-FR" sz="1600" dirty="0">
                <a:solidFill>
                  <a:srgbClr val="275C9D"/>
                </a:solidFill>
                <a:latin typeface="Verdana" pitchFamily="34" charset="0"/>
              </a:rPr>
              <a:t>/</a:t>
            </a:r>
          </a:p>
        </p:txBody>
      </p:sp>
      <p:sp>
        <p:nvSpPr>
          <p:cNvPr id="5124"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093D2E27-9013-4954-BDF2-A8AEECCDAB58}"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a:t>
            </a:fld>
            <a:endParaRPr lang="fr-FR" sz="1200" b="1">
              <a:solidFill>
                <a:srgbClr val="FFFFFF"/>
              </a:solidFill>
              <a:latin typeface="Calibri" pitchFamily="34"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8E4EF6BE-7D0A-4DE3-9EE2-D863ACD84D48}"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20</a:t>
            </a:fld>
            <a:endParaRPr lang="fr-FR" sz="1200" b="1">
              <a:solidFill>
                <a:srgbClr val="FFFFFF"/>
              </a:solidFill>
              <a:latin typeface="Calibri" pitchFamily="34" charset="0"/>
            </a:endParaRPr>
          </a:p>
        </p:txBody>
      </p:sp>
      <p:sp>
        <p:nvSpPr>
          <p:cNvPr id="22531" name="Text Box 3"/>
          <p:cNvSpPr txBox="1">
            <a:spLocks noChangeArrowheads="1"/>
          </p:cNvSpPr>
          <p:nvPr/>
        </p:nvSpPr>
        <p:spPr bwMode="auto">
          <a:xfrm>
            <a:off x="4357686" y="1357298"/>
            <a:ext cx="4640263" cy="1274763"/>
          </a:xfrm>
          <a:prstGeom prst="rect">
            <a:avLst/>
          </a:prstGeom>
          <a:noFill/>
          <a:ln w="9525">
            <a:noFill/>
            <a:round/>
            <a:headEnd/>
            <a:tailEnd/>
          </a:ln>
        </p:spPr>
        <p:txBody>
          <a:bodyPr lIns="90000" tIns="46800" rIns="90000" bIns="46800"/>
          <a:lstStyle/>
          <a:p>
            <a:pPr>
              <a:spcBef>
                <a:spcPts val="5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600" b="1" dirty="0">
                <a:solidFill>
                  <a:srgbClr val="0070C0"/>
                </a:solidFill>
                <a:latin typeface="Verdana" pitchFamily="34" charset="0"/>
                <a:ea typeface="Verdana" pitchFamily="34" charset="0"/>
                <a:cs typeface="Verdana" pitchFamily="34" charset="0"/>
              </a:rPr>
              <a:t>#4 : </a:t>
            </a:r>
            <a:r>
              <a:rPr lang="fr-FR" sz="1600" b="1" dirty="0" err="1">
                <a:solidFill>
                  <a:srgbClr val="0070C0"/>
                </a:solidFill>
                <a:latin typeface="Verdana" pitchFamily="34" charset="0"/>
                <a:ea typeface="Verdana" pitchFamily="34" charset="0"/>
                <a:cs typeface="Verdana" pitchFamily="34" charset="0"/>
              </a:rPr>
              <a:t>Generalization</a:t>
            </a:r>
            <a:r>
              <a:rPr lang="fr-FR" sz="1600" b="1" dirty="0">
                <a:solidFill>
                  <a:srgbClr val="0070C0"/>
                </a:solidFill>
                <a:latin typeface="Verdana" pitchFamily="34" charset="0"/>
                <a:ea typeface="Verdana" pitchFamily="34" charset="0"/>
                <a:cs typeface="Verdana" pitchFamily="34" charset="0"/>
              </a:rPr>
              <a:t> of the </a:t>
            </a:r>
            <a:r>
              <a:rPr lang="fr-FR" sz="1600" b="1" dirty="0" err="1" smtClean="0">
                <a:solidFill>
                  <a:srgbClr val="0070C0"/>
                </a:solidFill>
                <a:latin typeface="Verdana" pitchFamily="34" charset="0"/>
                <a:ea typeface="Verdana" pitchFamily="34" charset="0"/>
                <a:cs typeface="Verdana" pitchFamily="34" charset="0"/>
              </a:rPr>
              <a:t>automaton</a:t>
            </a:r>
            <a:endParaRPr lang="fr-FR" sz="1600" b="1" dirty="0" smtClean="0">
              <a:solidFill>
                <a:srgbClr val="0070C0"/>
              </a:solidFill>
              <a:latin typeface="Verdana" pitchFamily="34" charset="0"/>
              <a:ea typeface="Verdana" pitchFamily="34" charset="0"/>
              <a:cs typeface="Verdana" pitchFamily="34" charset="0"/>
            </a:endParaRPr>
          </a:p>
          <a:p>
            <a:pPr marL="739775" lvl="1" indent="-282575">
              <a:spcBef>
                <a:spcPts val="700"/>
              </a:spcBef>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600" dirty="0" smtClean="0">
                <a:solidFill>
                  <a:srgbClr val="0070C0"/>
                </a:solidFill>
                <a:latin typeface="Verdana" pitchFamily="34" charset="0"/>
                <a:ea typeface="Verdana" pitchFamily="34" charset="0"/>
                <a:cs typeface="Verdana" pitchFamily="34" charset="0"/>
              </a:rPr>
              <a:t>Output </a:t>
            </a:r>
            <a:r>
              <a:rPr lang="fr-FR" sz="1600" dirty="0" err="1">
                <a:solidFill>
                  <a:srgbClr val="0070C0"/>
                </a:solidFill>
                <a:latin typeface="Verdana" pitchFamily="34" charset="0"/>
                <a:ea typeface="Verdana" pitchFamily="34" charset="0"/>
                <a:cs typeface="Verdana" pitchFamily="34" charset="0"/>
              </a:rPr>
              <a:t>indeterminism</a:t>
            </a:r>
            <a:endParaRPr lang="fr-FR" sz="1600" dirty="0">
              <a:solidFill>
                <a:srgbClr val="0070C0"/>
              </a:solidFill>
              <a:latin typeface="Verdana" pitchFamily="34" charset="0"/>
              <a:ea typeface="Verdana" pitchFamily="34" charset="0"/>
              <a:cs typeface="Verdana" pitchFamily="34" charset="0"/>
            </a:endParaRPr>
          </a:p>
          <a:p>
            <a:pPr marL="739775" lvl="1" indent="-282575">
              <a:spcBef>
                <a:spcPts val="700"/>
              </a:spcBef>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600" dirty="0" err="1">
                <a:solidFill>
                  <a:srgbClr val="0070C0"/>
                </a:solidFill>
                <a:latin typeface="Verdana" pitchFamily="34" charset="0"/>
                <a:ea typeface="Verdana" pitchFamily="34" charset="0"/>
                <a:cs typeface="Verdana" pitchFamily="34" charset="0"/>
              </a:rPr>
              <a:t>Reaction</a:t>
            </a:r>
            <a:r>
              <a:rPr lang="fr-FR" sz="1600" dirty="0">
                <a:solidFill>
                  <a:srgbClr val="0070C0"/>
                </a:solidFill>
                <a:latin typeface="Verdana" pitchFamily="34" charset="0"/>
                <a:ea typeface="Verdana" pitchFamily="34" charset="0"/>
                <a:cs typeface="Verdana" pitchFamily="34" charset="0"/>
              </a:rPr>
              <a:t> time </a:t>
            </a:r>
            <a:r>
              <a:rPr lang="fr-FR" sz="1600" dirty="0" err="1">
                <a:solidFill>
                  <a:srgbClr val="0070C0"/>
                </a:solidFill>
                <a:latin typeface="Verdana" pitchFamily="34" charset="0"/>
                <a:ea typeface="Verdana" pitchFamily="34" charset="0"/>
                <a:cs typeface="Verdana" pitchFamily="34" charset="0"/>
              </a:rPr>
              <a:t>inference</a:t>
            </a:r>
            <a:endParaRPr lang="fr-FR" sz="1600" dirty="0">
              <a:solidFill>
                <a:srgbClr val="0070C0"/>
              </a:solidFill>
              <a:latin typeface="Verdana" pitchFamily="34" charset="0"/>
              <a:ea typeface="Verdana" pitchFamily="34" charset="0"/>
              <a:cs typeface="Verdana" pitchFamily="34" charset="0"/>
            </a:endParaRPr>
          </a:p>
        </p:txBody>
      </p:sp>
      <p:sp>
        <p:nvSpPr>
          <p:cNvPr id="22533"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err="1" smtClean="0">
                <a:solidFill>
                  <a:srgbClr val="C0504D"/>
                </a:solidFill>
                <a:latin typeface="Verdana" pitchFamily="34" charset="0"/>
              </a:rPr>
              <a:t>Netzob</a:t>
            </a:r>
            <a:r>
              <a:rPr lang="fr-FR" sz="2000" i="1" dirty="0" smtClean="0">
                <a:solidFill>
                  <a:srgbClr val="C0504D"/>
                </a:solidFill>
                <a:latin typeface="Verdana" pitchFamily="34" charset="0"/>
              </a:rPr>
              <a:t> Project</a:t>
            </a:r>
          </a:p>
        </p:txBody>
      </p:sp>
      <p:pic>
        <p:nvPicPr>
          <p:cNvPr id="22534" name="Picture 6" descr="\\VBOXSVR\Windows7\iccc\InferenceStepsV2.png"/>
          <p:cNvPicPr>
            <a:picLocks noChangeAspect="1" noChangeArrowheads="1"/>
          </p:cNvPicPr>
          <p:nvPr/>
        </p:nvPicPr>
        <p:blipFill>
          <a:blip r:embed="rId3"/>
          <a:srcRect/>
          <a:stretch>
            <a:fillRect/>
          </a:stretch>
        </p:blipFill>
        <p:spPr bwMode="auto">
          <a:xfrm>
            <a:off x="285720" y="1714488"/>
            <a:ext cx="8443925" cy="4035197"/>
          </a:xfrm>
          <a:prstGeom prst="rect">
            <a:avLst/>
          </a:prstGeom>
          <a:noFill/>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339725"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Tune and adapt the inferring process with dedicated tools</a:t>
            </a:r>
          </a:p>
          <a:p>
            <a:pPr marL="739775" lvl="1" indent="-282575">
              <a:spcBef>
                <a:spcPts val="7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Manual sequencing</a:t>
            </a:r>
          </a:p>
          <a:p>
            <a:pPr marL="739775" lvl="1" indent="-282575">
              <a:spcBef>
                <a:spcPts val="7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Fields </a:t>
            </a:r>
            <a:r>
              <a:rPr lang="en-US" sz="1600" b="1" dirty="0" smtClean="0">
                <a:solidFill>
                  <a:srgbClr val="0070C0"/>
                </a:solidFill>
                <a:latin typeface="Verdana" pitchFamily="34" charset="0"/>
                <a:ea typeface="Verdana" pitchFamily="34" charset="0"/>
                <a:cs typeface="Verdana" pitchFamily="34" charset="0"/>
              </a:rPr>
              <a:t>type</a:t>
            </a:r>
            <a:r>
              <a:rPr lang="en-US" sz="1600" dirty="0" smtClean="0">
                <a:solidFill>
                  <a:srgbClr val="0070C0"/>
                </a:solidFill>
                <a:latin typeface="Verdana" pitchFamily="34" charset="0"/>
                <a:ea typeface="Verdana" pitchFamily="34" charset="0"/>
                <a:cs typeface="Verdana" pitchFamily="34" charset="0"/>
              </a:rPr>
              <a:t> identification</a:t>
            </a:r>
          </a:p>
          <a:p>
            <a:pPr marL="1139825" lvl="2" indent="-225425">
              <a:spcBef>
                <a:spcPts val="6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Primary types (binary, </a:t>
            </a:r>
            <a:r>
              <a:rPr lang="en-US" sz="1600" dirty="0" err="1" smtClean="0">
                <a:solidFill>
                  <a:srgbClr val="0070C0"/>
                </a:solidFill>
                <a:latin typeface="Verdana" pitchFamily="34" charset="0"/>
                <a:ea typeface="Verdana" pitchFamily="34" charset="0"/>
                <a:cs typeface="Verdana" pitchFamily="34" charset="0"/>
              </a:rPr>
              <a:t>ascii</a:t>
            </a:r>
            <a:r>
              <a:rPr lang="en-US" sz="1600" dirty="0" smtClean="0">
                <a:solidFill>
                  <a:srgbClr val="0070C0"/>
                </a:solidFill>
                <a:latin typeface="Verdana" pitchFamily="34" charset="0"/>
                <a:ea typeface="Verdana" pitchFamily="34" charset="0"/>
                <a:cs typeface="Verdana" pitchFamily="34" charset="0"/>
              </a:rPr>
              <a:t>, num, base64, ...)</a:t>
            </a:r>
          </a:p>
          <a:p>
            <a:pPr marL="1139825" lvl="2" indent="-225425">
              <a:spcBef>
                <a:spcPts val="6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Computes the definition domain of a field (unique elements)</a:t>
            </a:r>
          </a:p>
          <a:p>
            <a:pPr marL="739775" lvl="1" indent="-282575">
              <a:spcBef>
                <a:spcPts val="7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Semantic</a:t>
            </a:r>
            <a:r>
              <a:rPr lang="en-US" sz="1600" dirty="0" smtClean="0">
                <a:solidFill>
                  <a:srgbClr val="0070C0"/>
                </a:solidFill>
                <a:latin typeface="Verdana" pitchFamily="34" charset="0"/>
                <a:ea typeface="Verdana" pitchFamily="34" charset="0"/>
                <a:cs typeface="Verdana" pitchFamily="34" charset="0"/>
              </a:rPr>
              <a:t> data identification</a:t>
            </a:r>
          </a:p>
          <a:p>
            <a:pPr marL="1139825" lvl="2" indent="-225425">
              <a:spcBef>
                <a:spcPts val="6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Emails, IP, ...</a:t>
            </a:r>
          </a:p>
          <a:p>
            <a:pPr marL="1139825" lvl="2" indent="-225425">
              <a:spcBef>
                <a:spcPts val="6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Environmental dependencies</a:t>
            </a:r>
          </a:p>
          <a:p>
            <a:pPr marL="739775" lvl="1" indent="-282575">
              <a:spcBef>
                <a:spcPts val="7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Fields relations </a:t>
            </a:r>
            <a:r>
              <a:rPr lang="en-US" sz="1600" dirty="0" smtClean="0">
                <a:solidFill>
                  <a:srgbClr val="0070C0"/>
                </a:solidFill>
                <a:latin typeface="Verdana" pitchFamily="34" charset="0"/>
                <a:ea typeface="Verdana" pitchFamily="34" charset="0"/>
                <a:cs typeface="Verdana" pitchFamily="34" charset="0"/>
              </a:rPr>
              <a:t>identification</a:t>
            </a:r>
          </a:p>
          <a:p>
            <a:pPr marL="1139825" lvl="2" indent="-225425">
              <a:spcBef>
                <a:spcPts val="6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Length fields and associated payloads</a:t>
            </a:r>
          </a:p>
          <a:p>
            <a:pPr marL="1139825" lvl="2" indent="-225425">
              <a:spcBef>
                <a:spcPts val="6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Encapsulated messages identifications</a:t>
            </a:r>
          </a:p>
          <a:p>
            <a:pPr marL="739775" lvl="1" indent="-282575">
              <a:spcBef>
                <a:spcPts val="700"/>
              </a:spcBef>
              <a:buClr>
                <a:srgbClr val="0070C0"/>
              </a:buClr>
              <a:buFont typeface="Arial" pitchFamily="34"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Fields statistical distribution</a:t>
            </a:r>
            <a:endParaRPr lang="en-US" sz="1600" dirty="0">
              <a:solidFill>
                <a:srgbClr val="0070C0"/>
              </a:solidFill>
              <a:latin typeface="Verdana" pitchFamily="34" charset="0"/>
              <a:ea typeface="Verdana" pitchFamily="34" charset="0"/>
              <a:cs typeface="Verdana" pitchFamily="34" charset="0"/>
            </a:endParaRPr>
          </a:p>
        </p:txBody>
      </p:sp>
      <p:sp>
        <p:nvSpPr>
          <p:cNvPr id="17411"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D92FC249-43CF-4B75-9401-E4ADB851C1DA}"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21</a:t>
            </a:fld>
            <a:endParaRPr lang="fr-FR" sz="1200" b="1">
              <a:solidFill>
                <a:srgbClr val="FFFFFF"/>
              </a:solidFill>
              <a:latin typeface="Calibri" pitchFamily="34" charset="0"/>
            </a:endParaRPr>
          </a:p>
        </p:txBody>
      </p:sp>
      <p:sp>
        <p:nvSpPr>
          <p:cNvPr id="17412"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err="1" smtClean="0">
                <a:solidFill>
                  <a:srgbClr val="C0504D"/>
                </a:solidFill>
                <a:latin typeface="Verdana" pitchFamily="34" charset="0"/>
              </a:rPr>
              <a:t>Netzob</a:t>
            </a:r>
            <a:r>
              <a:rPr lang="fr-FR" sz="2000" i="1" dirty="0" smtClean="0">
                <a:solidFill>
                  <a:srgbClr val="C0504D"/>
                </a:solidFill>
                <a:latin typeface="Verdana" pitchFamily="34" charset="0"/>
              </a:rPr>
              <a:t> Project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457200" y="3006725"/>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u="sng" dirty="0" err="1" smtClean="0"/>
              <a:t>Netzob</a:t>
            </a:r>
            <a:r>
              <a:rPr lang="en-US" u="sng" dirty="0" smtClean="0"/>
              <a:t> Project</a:t>
            </a:r>
            <a:r>
              <a:rPr lang="en-US" dirty="0" smtClean="0"/>
              <a:t/>
            </a:r>
            <a:br>
              <a:rPr lang="en-US" dirty="0" smtClean="0"/>
            </a:br>
            <a:r>
              <a:rPr lang="en-US" sz="2800" dirty="0" smtClean="0"/>
              <a:t>Simulating Inferred Protocol Model</a:t>
            </a:r>
            <a:endParaRPr lang="en-US" dirty="0" smtClean="0"/>
          </a:p>
        </p:txBody>
      </p:sp>
      <p:sp>
        <p:nvSpPr>
          <p:cNvPr id="12291"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2000" i="1">
              <a:solidFill>
                <a:srgbClr val="C0504D"/>
              </a:solidFill>
              <a:latin typeface="Verdan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928688" y="1643050"/>
            <a:ext cx="7715250" cy="4340225"/>
          </a:xfrm>
          <a:prstGeom prst="rect">
            <a:avLst/>
          </a:prstGeom>
          <a:noFill/>
          <a:ln w="9525">
            <a:noFill/>
            <a:round/>
            <a:headEnd/>
            <a:tailEnd/>
          </a:ln>
        </p:spPr>
        <p:txBody>
          <a:bodyPr lIns="90000" tIns="46800" rIns="90000" bIns="46800"/>
          <a:lstStyle/>
          <a:p>
            <a:pPr marL="339725"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Simulating protocols</a:t>
            </a:r>
          </a:p>
          <a:p>
            <a:pPr marL="1082675" lvl="1"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Follows inferred message format and protocol automaton</a:t>
            </a:r>
          </a:p>
          <a:p>
            <a:pPr marL="1082675" lvl="1"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Creates actors</a:t>
            </a:r>
          </a:p>
          <a:p>
            <a:pPr marL="1482725" lvl="2"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Client</a:t>
            </a:r>
            <a:r>
              <a:rPr lang="en-US" sz="1600" dirty="0" smtClean="0">
                <a:solidFill>
                  <a:srgbClr val="0070C0"/>
                </a:solidFill>
                <a:latin typeface="Verdana" pitchFamily="34" charset="0"/>
                <a:ea typeface="Verdana" pitchFamily="34" charset="0"/>
                <a:cs typeface="Verdana" pitchFamily="34" charset="0"/>
              </a:rPr>
              <a:t> </a:t>
            </a:r>
            <a:r>
              <a:rPr lang="en-US" sz="1600" i="1" dirty="0" smtClean="0">
                <a:solidFill>
                  <a:srgbClr val="0070C0"/>
                </a:solidFill>
                <a:latin typeface="Verdana" pitchFamily="34" charset="0"/>
                <a:ea typeface="Verdana" pitchFamily="34" charset="0"/>
                <a:cs typeface="Verdana" pitchFamily="34" charset="0"/>
              </a:rPr>
              <a:t>(http navigator)</a:t>
            </a:r>
          </a:p>
          <a:p>
            <a:pPr marL="1482725" lvl="2"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Server</a:t>
            </a:r>
            <a:r>
              <a:rPr lang="en-US" sz="1600" dirty="0" smtClean="0">
                <a:solidFill>
                  <a:srgbClr val="0070C0"/>
                </a:solidFill>
                <a:latin typeface="Verdana" pitchFamily="34" charset="0"/>
                <a:ea typeface="Verdana" pitchFamily="34" charset="0"/>
                <a:cs typeface="Verdana" pitchFamily="34" charset="0"/>
              </a:rPr>
              <a:t> </a:t>
            </a:r>
            <a:r>
              <a:rPr lang="en-US" sz="1600" i="1" dirty="0" smtClean="0">
                <a:solidFill>
                  <a:srgbClr val="0070C0"/>
                </a:solidFill>
                <a:latin typeface="Verdana" pitchFamily="34" charset="0"/>
                <a:ea typeface="Verdana" pitchFamily="34" charset="0"/>
                <a:cs typeface="Verdana" pitchFamily="34" charset="0"/>
              </a:rPr>
              <a:t>(http server)</a:t>
            </a:r>
          </a:p>
          <a:p>
            <a:pPr marL="1082675" lvl="1"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Configures the model usage</a:t>
            </a:r>
          </a:p>
          <a:p>
            <a:pPr marL="1482725" lvl="2"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Initiates communication</a:t>
            </a:r>
            <a:r>
              <a:rPr lang="en-US" sz="1600" dirty="0" smtClean="0">
                <a:solidFill>
                  <a:srgbClr val="0070C0"/>
                </a:solidFill>
                <a:latin typeface="Verdana" pitchFamily="34" charset="0"/>
                <a:ea typeface="Verdana" pitchFamily="34" charset="0"/>
                <a:cs typeface="Verdana" pitchFamily="34" charset="0"/>
              </a:rPr>
              <a:t> (or wait for)</a:t>
            </a:r>
          </a:p>
          <a:p>
            <a:pPr marL="1082675" lvl="1"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Specific execution context (IP, logins, MAC, …)</a:t>
            </a:r>
            <a:endParaRPr lang="en-US" sz="1600" dirty="0" smtClean="0">
              <a:solidFill>
                <a:srgbClr val="0070C0"/>
              </a:solidFill>
              <a:latin typeface="Verdana" pitchFamily="34" charset="0"/>
              <a:ea typeface="Verdana" pitchFamily="34" charset="0"/>
              <a:cs typeface="Verdana" pitchFamily="34" charset="0"/>
            </a:endParaRPr>
          </a:p>
          <a:p>
            <a:pPr marL="1082675" lvl="1"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Injects values in symbols</a:t>
            </a:r>
          </a:p>
          <a:p>
            <a:pPr marL="1482725" lvl="2"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Contextualized</a:t>
            </a:r>
            <a:r>
              <a:rPr lang="en-US" sz="1600" dirty="0" smtClean="0">
                <a:solidFill>
                  <a:srgbClr val="0070C0"/>
                </a:solidFill>
                <a:latin typeface="Verdana" pitchFamily="34" charset="0"/>
                <a:ea typeface="Verdana" pitchFamily="34" charset="0"/>
                <a:cs typeface="Verdana" pitchFamily="34" charset="0"/>
              </a:rPr>
              <a:t> emitted messages</a:t>
            </a:r>
          </a:p>
          <a:p>
            <a:pPr marL="1482725" lvl="2"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Learn values </a:t>
            </a:r>
            <a:r>
              <a:rPr lang="en-US" sz="1600" dirty="0" smtClean="0">
                <a:solidFill>
                  <a:srgbClr val="0070C0"/>
                </a:solidFill>
                <a:latin typeface="Verdana" pitchFamily="34" charset="0"/>
                <a:ea typeface="Verdana" pitchFamily="34" charset="0"/>
                <a:cs typeface="Verdana" pitchFamily="34" charset="0"/>
              </a:rPr>
              <a:t>from received messages</a:t>
            </a:r>
          </a:p>
          <a:p>
            <a:pPr marL="1082675" lvl="1"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b="1" dirty="0" smtClean="0">
                <a:solidFill>
                  <a:srgbClr val="0070C0"/>
                </a:solidFill>
                <a:latin typeface="Verdana" pitchFamily="34" charset="0"/>
                <a:ea typeface="Verdana" pitchFamily="34" charset="0"/>
                <a:cs typeface="Verdana" pitchFamily="34" charset="0"/>
              </a:rPr>
              <a:t>Abstraction from the communication channel</a:t>
            </a:r>
          </a:p>
          <a:p>
            <a:pPr marL="1482725" lvl="2"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US" sz="1600" dirty="0" smtClean="0">
                <a:solidFill>
                  <a:srgbClr val="0070C0"/>
                </a:solidFill>
                <a:latin typeface="Verdana" pitchFamily="34" charset="0"/>
                <a:ea typeface="Verdana" pitchFamily="34" charset="0"/>
                <a:cs typeface="Verdana" pitchFamily="34" charset="0"/>
              </a:rPr>
              <a:t>Ex: Send USB messages through TCP</a:t>
            </a:r>
          </a:p>
          <a:p>
            <a:pPr marL="1482725" lvl="2"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US" sz="1600" b="1" dirty="0" smtClean="0">
              <a:solidFill>
                <a:srgbClr val="0070C0"/>
              </a:solidFill>
              <a:latin typeface="Verdana" pitchFamily="34" charset="0"/>
              <a:ea typeface="Verdana" pitchFamily="34" charset="0"/>
              <a:cs typeface="Verdana" pitchFamily="34" charset="0"/>
            </a:endParaRPr>
          </a:p>
          <a:p>
            <a:pPr marL="1482725" lvl="2" indent="-339725">
              <a:spcBef>
                <a:spcPts val="500"/>
              </a:spcBef>
              <a:buClr>
                <a:srgbClr val="1F497D"/>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US" sz="1600" b="1" dirty="0" smtClean="0">
              <a:solidFill>
                <a:srgbClr val="0070C0"/>
              </a:solidFill>
              <a:latin typeface="Verdana" pitchFamily="34" charset="0"/>
              <a:ea typeface="Verdana" pitchFamily="34" charset="0"/>
              <a:cs typeface="Verdana" pitchFamily="34" charset="0"/>
            </a:endParaRPr>
          </a:p>
        </p:txBody>
      </p:sp>
      <p:sp>
        <p:nvSpPr>
          <p:cNvPr id="17411"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D92FC249-43CF-4B75-9401-E4ADB851C1DA}"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23</a:t>
            </a:fld>
            <a:endParaRPr lang="fr-FR" sz="1200" b="1">
              <a:solidFill>
                <a:srgbClr val="FFFFFF"/>
              </a:solidFill>
              <a:latin typeface="Calibri" pitchFamily="34" charset="0"/>
            </a:endParaRPr>
          </a:p>
        </p:txBody>
      </p:sp>
      <p:sp>
        <p:nvSpPr>
          <p:cNvPr id="17412"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err="1" smtClean="0">
                <a:solidFill>
                  <a:srgbClr val="C0504D"/>
                </a:solidFill>
                <a:latin typeface="Verdana" pitchFamily="34" charset="0"/>
              </a:rPr>
              <a:t>Netzob</a:t>
            </a:r>
            <a:r>
              <a:rPr lang="fr-FR" sz="2400" i="1" dirty="0" smtClean="0">
                <a:solidFill>
                  <a:srgbClr val="C0504D"/>
                </a:solidFill>
                <a:latin typeface="Verdana" pitchFamily="34" charset="0"/>
              </a:rPr>
              <a:t> Project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bwMode="auto">
          <a:xfrm>
            <a:off x="457200" y="3006725"/>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fr-FR" dirty="0" smtClean="0"/>
              <a:t>ATE </a:t>
            </a:r>
            <a:r>
              <a:rPr lang="fr-FR" dirty="0" smtClean="0"/>
              <a:t>class</a:t>
            </a:r>
          </a:p>
        </p:txBody>
      </p:sp>
      <p:sp>
        <p:nvSpPr>
          <p:cNvPr id="23555"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2000" i="1">
              <a:solidFill>
                <a:srgbClr val="C0504D"/>
              </a:solidFill>
              <a:latin typeface="Verdana"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u="sng" dirty="0">
                <a:solidFill>
                  <a:srgbClr val="0070C0"/>
                </a:solidFill>
                <a:latin typeface="Verdana" pitchFamily="34" charset="0"/>
              </a:rPr>
              <a:t>ATE test class</a:t>
            </a: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“Provides </a:t>
            </a:r>
            <a:r>
              <a:rPr lang="en-US" sz="1600" u="sng" dirty="0">
                <a:solidFill>
                  <a:srgbClr val="0070C0"/>
                </a:solidFill>
                <a:latin typeface="Verdana" pitchFamily="34" charset="0"/>
              </a:rPr>
              <a:t>assurance</a:t>
            </a:r>
            <a:r>
              <a:rPr lang="en-US" sz="1600" dirty="0">
                <a:solidFill>
                  <a:srgbClr val="0070C0"/>
                </a:solidFill>
                <a:latin typeface="Verdana" pitchFamily="34" charset="0"/>
              </a:rPr>
              <a:t> the TOE </a:t>
            </a:r>
            <a:r>
              <a:rPr lang="en-US" sz="1600" u="sng" dirty="0">
                <a:solidFill>
                  <a:srgbClr val="0070C0"/>
                </a:solidFill>
                <a:latin typeface="Verdana" pitchFamily="34" charset="0"/>
              </a:rPr>
              <a:t>behaves</a:t>
            </a:r>
            <a:r>
              <a:rPr lang="en-US" sz="1600" dirty="0">
                <a:solidFill>
                  <a:srgbClr val="0070C0"/>
                </a:solidFill>
                <a:latin typeface="Verdana" pitchFamily="34" charset="0"/>
              </a:rPr>
              <a:t> as documented in the Functional Specification (ADV_FSP</a:t>
            </a:r>
            <a:r>
              <a:rPr lang="en-US" sz="1600" dirty="0" smtClean="0">
                <a:solidFill>
                  <a:srgbClr val="0070C0"/>
                </a:solidFill>
                <a:latin typeface="Verdana" pitchFamily="34" charset="0"/>
              </a:rPr>
              <a:t>)”</a:t>
            </a:r>
            <a:endParaRPr lang="en-US" sz="1600" dirty="0">
              <a:solidFill>
                <a:srgbClr val="0070C0"/>
              </a:solidFill>
              <a:latin typeface="Verdana" pitchFamily="34" charset="0"/>
            </a:endParaRPr>
          </a:p>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Application </a:t>
            </a:r>
            <a:r>
              <a:rPr lang="en-US" sz="1600" dirty="0" smtClean="0">
                <a:solidFill>
                  <a:srgbClr val="0070C0"/>
                </a:solidFill>
                <a:latin typeface="Verdana" pitchFamily="34" charset="0"/>
              </a:rPr>
              <a:t>examples</a:t>
            </a:r>
            <a:endParaRPr lang="en-US" sz="1600" dirty="0">
              <a:solidFill>
                <a:srgbClr val="0070C0"/>
              </a:solidFill>
              <a:latin typeface="Verdana" pitchFamily="34" charset="0"/>
            </a:endParaRP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Secure protocol implementations (such as </a:t>
            </a:r>
            <a:r>
              <a:rPr lang="en-US" sz="1600" dirty="0" err="1">
                <a:solidFill>
                  <a:srgbClr val="0070C0"/>
                </a:solidFill>
                <a:latin typeface="Verdana" pitchFamily="34" charset="0"/>
              </a:rPr>
              <a:t>IPsec</a:t>
            </a:r>
            <a:r>
              <a:rPr lang="en-US" sz="1600" dirty="0">
                <a:solidFill>
                  <a:srgbClr val="0070C0"/>
                </a:solidFill>
                <a:latin typeface="Verdana" pitchFamily="34" charset="0"/>
              </a:rPr>
              <a:t>, TLS/SSL, EAP, etc</a:t>
            </a:r>
            <a:r>
              <a:rPr lang="en-US" sz="1600" dirty="0" smtClean="0">
                <a:solidFill>
                  <a:srgbClr val="0070C0"/>
                </a:solidFill>
                <a:latin typeface="Verdana" pitchFamily="34" charset="0"/>
              </a:rPr>
              <a:t>.)</a:t>
            </a:r>
          </a:p>
          <a:p>
            <a:pPr marL="1597025" lvl="3"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smtClean="0">
                <a:solidFill>
                  <a:srgbClr val="0070C0"/>
                </a:solidFill>
                <a:latin typeface="Verdana" pitchFamily="34" charset="0"/>
              </a:rPr>
              <a:t>Protocol Compliance </a:t>
            </a:r>
            <a:r>
              <a:rPr lang="en-US" sz="1600" dirty="0" smtClean="0">
                <a:solidFill>
                  <a:srgbClr val="0070C0"/>
                </a:solidFill>
                <a:latin typeface="Verdana" pitchFamily="34" charset="0"/>
              </a:rPr>
              <a:t>: Compare an implementation to its specification</a:t>
            </a:r>
            <a:endParaRPr lang="en-US" sz="1600" dirty="0">
              <a:solidFill>
                <a:srgbClr val="0070C0"/>
              </a:solidFill>
              <a:latin typeface="Verdana" pitchFamily="34" charset="0"/>
            </a:endParaRP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Flow analyzers (such </a:t>
            </a:r>
            <a:r>
              <a:rPr lang="en-US" sz="1600" dirty="0">
                <a:solidFill>
                  <a:srgbClr val="0070C0"/>
                </a:solidFill>
                <a:latin typeface="Verdana" pitchFamily="34" charset="0"/>
              </a:rPr>
              <a:t>as </a:t>
            </a:r>
            <a:r>
              <a:rPr lang="en-US" sz="1600" dirty="0" smtClean="0">
                <a:solidFill>
                  <a:srgbClr val="0070C0"/>
                </a:solidFill>
                <a:latin typeface="Verdana" pitchFamily="34" charset="0"/>
              </a:rPr>
              <a:t>IDS/IPS, firewall</a:t>
            </a:r>
            <a:r>
              <a:rPr lang="en-US" sz="1600" dirty="0">
                <a:solidFill>
                  <a:srgbClr val="0070C0"/>
                </a:solidFill>
                <a:latin typeface="Verdana" pitchFamily="34" charset="0"/>
              </a:rPr>
              <a:t>, </a:t>
            </a:r>
            <a:r>
              <a:rPr lang="en-US" sz="1600" dirty="0" smtClean="0">
                <a:solidFill>
                  <a:srgbClr val="0070C0"/>
                </a:solidFill>
                <a:latin typeface="Verdana" pitchFamily="34" charset="0"/>
              </a:rPr>
              <a:t>ACL, </a:t>
            </a:r>
            <a:r>
              <a:rPr lang="en-US" sz="1600" dirty="0">
                <a:solidFill>
                  <a:srgbClr val="0070C0"/>
                </a:solidFill>
                <a:latin typeface="Verdana" pitchFamily="34" charset="0"/>
              </a:rPr>
              <a:t>etc</a:t>
            </a:r>
            <a:r>
              <a:rPr lang="en-US" sz="1600" dirty="0" smtClean="0">
                <a:solidFill>
                  <a:srgbClr val="0070C0"/>
                </a:solidFill>
                <a:latin typeface="Verdana" pitchFamily="34" charset="0"/>
              </a:rPr>
              <a:t>.)</a:t>
            </a:r>
          </a:p>
          <a:p>
            <a:pPr marL="1597025" lvl="3"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smtClean="0">
                <a:solidFill>
                  <a:srgbClr val="0070C0"/>
                </a:solidFill>
                <a:latin typeface="Verdana" pitchFamily="34" charset="0"/>
              </a:rPr>
              <a:t>Detection Capabilities</a:t>
            </a:r>
            <a:r>
              <a:rPr lang="en-US" sz="1600" dirty="0" smtClean="0">
                <a:solidFill>
                  <a:srgbClr val="0070C0"/>
                </a:solidFill>
                <a:latin typeface="Verdana" pitchFamily="34" charset="0"/>
              </a:rPr>
              <a:t> : Generate realistic and controllable test flows</a:t>
            </a:r>
            <a:endParaRPr lang="en-US" sz="1600" dirty="0">
              <a:solidFill>
                <a:srgbClr val="0070C0"/>
              </a:solidFill>
              <a:latin typeface="Verdana" pitchFamily="34" charset="0"/>
            </a:endParaRPr>
          </a:p>
        </p:txBody>
      </p:sp>
      <p:sp>
        <p:nvSpPr>
          <p:cNvPr id="24579"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7CC72DD7-70D4-46C7-9F6F-E90235D2BB84}"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25</a:t>
            </a:fld>
            <a:endParaRPr lang="fr-FR" sz="1200" b="1">
              <a:solidFill>
                <a:srgbClr val="FFFFFF"/>
              </a:solidFill>
              <a:latin typeface="Calibri" pitchFamily="34" charset="0"/>
            </a:endParaRPr>
          </a:p>
        </p:txBody>
      </p:sp>
      <p:sp>
        <p:nvSpPr>
          <p:cNvPr id="24580"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smtClean="0">
                <a:solidFill>
                  <a:srgbClr val="C0504D"/>
                </a:solidFill>
                <a:latin typeface="Verdana" pitchFamily="34" charset="0"/>
              </a:rPr>
              <a:t>ATE </a:t>
            </a:r>
            <a:r>
              <a:rPr lang="fr-FR" sz="2400" i="1" dirty="0">
                <a:solidFill>
                  <a:srgbClr val="C0504D"/>
                </a:solidFill>
                <a:latin typeface="Verdana" pitchFamily="34" charset="0"/>
              </a:rPr>
              <a:t>class</a:t>
            </a:r>
            <a:endParaRPr lang="fr-FR" sz="2000" i="1" dirty="0">
              <a:solidFill>
                <a:srgbClr val="C0504D"/>
              </a:solidFill>
              <a:latin typeface="Verdana" pitchFamily="34"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928688" y="1643063"/>
            <a:ext cx="7715250" cy="857243"/>
          </a:xfrm>
          <a:prstGeom prst="rect">
            <a:avLst/>
          </a:prstGeom>
          <a:noFill/>
          <a:ln w="9525">
            <a:noFill/>
            <a:round/>
            <a:headEnd/>
            <a:tailEnd/>
          </a:ln>
        </p:spPr>
        <p:txBody>
          <a:bodyPr lIns="90000" tIns="46800" rIns="90000" bIns="46800"/>
          <a:lstStyle/>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smtClean="0">
                <a:solidFill>
                  <a:srgbClr val="558ED5"/>
                </a:solidFill>
                <a:latin typeface="Verdana" pitchFamily="34" charset="0"/>
              </a:rPr>
              <a:t>Protocol Compliance : Compare an implementation to its specification </a:t>
            </a:r>
          </a:p>
        </p:txBody>
      </p:sp>
      <p:sp>
        <p:nvSpPr>
          <p:cNvPr id="25603"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3D9B0D30-064A-4E9A-B645-289BFFBABEE3}"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26</a:t>
            </a:fld>
            <a:endParaRPr lang="fr-FR" sz="1200" b="1">
              <a:solidFill>
                <a:srgbClr val="FFFFFF"/>
              </a:solidFill>
              <a:latin typeface="Calibri" pitchFamily="34" charset="0"/>
            </a:endParaRPr>
          </a:p>
        </p:txBody>
      </p:sp>
      <p:sp>
        <p:nvSpPr>
          <p:cNvPr id="25604"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smtClean="0">
                <a:solidFill>
                  <a:srgbClr val="C0504D"/>
                </a:solidFill>
                <a:latin typeface="Verdana" pitchFamily="34" charset="0"/>
              </a:rPr>
              <a:t>ATE </a:t>
            </a:r>
            <a:r>
              <a:rPr lang="fr-FR" sz="2400" i="1" dirty="0">
                <a:solidFill>
                  <a:srgbClr val="C0504D"/>
                </a:solidFill>
                <a:latin typeface="Verdana" pitchFamily="34" charset="0"/>
              </a:rPr>
              <a:t>class</a:t>
            </a:r>
            <a:endParaRPr lang="fr-FR" sz="2000" i="1" dirty="0">
              <a:solidFill>
                <a:srgbClr val="C0504D"/>
              </a:solidFill>
              <a:latin typeface="Verdana" pitchFamily="34" charset="0"/>
            </a:endParaRPr>
          </a:p>
        </p:txBody>
      </p:sp>
      <p:sp>
        <p:nvSpPr>
          <p:cNvPr id="5" name="Rectangle 4"/>
          <p:cNvSpPr/>
          <p:nvPr/>
        </p:nvSpPr>
        <p:spPr bwMode="auto">
          <a:xfrm>
            <a:off x="3286116" y="2428868"/>
            <a:ext cx="2500330" cy="914400"/>
          </a:xfrm>
          <a:prstGeom prst="rect">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1</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Observe an implementation</a:t>
            </a:r>
            <a:endParaRPr kumimoji="0" lang="en-US" sz="1800" b="0" i="0" u="none" strike="noStrike" cap="none" normalizeH="0" baseline="0" dirty="0" smtClean="0">
              <a:ln>
                <a:noFill/>
              </a:ln>
              <a:solidFill>
                <a:schemeClr val="bg1"/>
              </a:solidFill>
              <a:effectLst/>
              <a:latin typeface="Arial" charset="0"/>
              <a:cs typeface="Arial" charset="0"/>
            </a:endParaRPr>
          </a:p>
        </p:txBody>
      </p:sp>
      <p:sp>
        <p:nvSpPr>
          <p:cNvPr id="6" name="Rectangle 5"/>
          <p:cNvSpPr/>
          <p:nvPr/>
        </p:nvSpPr>
        <p:spPr bwMode="auto">
          <a:xfrm>
            <a:off x="2071670" y="3714752"/>
            <a:ext cx="4786346" cy="985838"/>
          </a:xfrm>
          <a:prstGeom prst="rect">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2</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Infer its model</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i="1" dirty="0"/>
              <a:t>(</a:t>
            </a:r>
            <a:r>
              <a:rPr lang="en-US" i="1" dirty="0" smtClean="0"/>
              <a:t>message format and protocol automaton)</a:t>
            </a:r>
            <a:endParaRPr kumimoji="0" lang="en-US" sz="1800" b="0" i="1" u="none" strike="noStrike" cap="none" normalizeH="0" baseline="0" dirty="0" smtClean="0">
              <a:ln>
                <a:noFill/>
              </a:ln>
              <a:solidFill>
                <a:schemeClr val="bg1"/>
              </a:solidFill>
              <a:effectLst/>
              <a:latin typeface="Arial" charset="0"/>
              <a:cs typeface="Arial" charset="0"/>
            </a:endParaRPr>
          </a:p>
        </p:txBody>
      </p:sp>
      <p:sp>
        <p:nvSpPr>
          <p:cNvPr id="7" name="Rectangle 6"/>
          <p:cNvSpPr/>
          <p:nvPr/>
        </p:nvSpPr>
        <p:spPr bwMode="auto">
          <a:xfrm>
            <a:off x="3286116" y="5143512"/>
            <a:ext cx="2500330" cy="1000132"/>
          </a:xfrm>
          <a:prstGeom prst="rect">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3</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Compare models</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i="1" dirty="0" smtClean="0"/>
              <a:t>(search for deviations)</a:t>
            </a:r>
            <a:endParaRPr kumimoji="0" lang="en-US" sz="1800" b="0" i="1" u="none" strike="noStrike" cap="none" normalizeH="0" baseline="0" dirty="0" smtClean="0">
              <a:ln>
                <a:noFill/>
              </a:ln>
              <a:solidFill>
                <a:schemeClr val="bg1"/>
              </a:solidFill>
              <a:effectLst/>
              <a:latin typeface="Arial" charset="0"/>
              <a:cs typeface="Arial" charset="0"/>
            </a:endParaRPr>
          </a:p>
        </p:txBody>
      </p:sp>
      <p:sp>
        <p:nvSpPr>
          <p:cNvPr id="11" name="Flèche vers le bas 10"/>
          <p:cNvSpPr/>
          <p:nvPr/>
        </p:nvSpPr>
        <p:spPr bwMode="auto">
          <a:xfrm>
            <a:off x="4214810" y="3286124"/>
            <a:ext cx="500066" cy="500066"/>
          </a:xfrm>
          <a:prstGeom prst="downArrow">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
        <p:nvSpPr>
          <p:cNvPr id="12" name="Flèche vers le bas 11"/>
          <p:cNvSpPr/>
          <p:nvPr/>
        </p:nvSpPr>
        <p:spPr bwMode="auto">
          <a:xfrm>
            <a:off x="4214810" y="4643446"/>
            <a:ext cx="500066" cy="571504"/>
          </a:xfrm>
          <a:prstGeom prst="downArrow">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down)">
                                      <p:cBhvr>
                                        <p:cTn id="7" dur="500"/>
                                        <p:tgtEl>
                                          <p:spTgt spid="6"/>
                                        </p:tgtEl>
                                      </p:cBhvr>
                                    </p:animEffect>
                                  </p:childTnLst>
                                </p:cTn>
                              </p:par>
                              <p:par>
                                <p:cTn id="8" presetID="5" presetClass="entr" presetSubtype="5"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checkerboard(down)">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5"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checkerboard(down)">
                                      <p:cBhvr>
                                        <p:cTn id="15" dur="500"/>
                                        <p:tgtEl>
                                          <p:spTgt spid="12"/>
                                        </p:tgtEl>
                                      </p:cBhvr>
                                    </p:animEffect>
                                  </p:childTnLst>
                                </p:cTn>
                              </p:par>
                              <p:par>
                                <p:cTn id="16" presetID="5" presetClass="entr" presetSubtype="5"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checkerboard(down)">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1" grpId="0" animBg="1"/>
      <p:bldP spid="1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928688" y="1643063"/>
            <a:ext cx="7715278" cy="785805"/>
          </a:xfrm>
          <a:prstGeom prst="rect">
            <a:avLst/>
          </a:prstGeom>
          <a:noFill/>
          <a:ln w="9525">
            <a:noFill/>
            <a:round/>
            <a:headEnd/>
            <a:tailEnd/>
          </a:ln>
        </p:spPr>
        <p:txBody>
          <a:bodyPr lIns="90000" tIns="46800" rIns="90000" bIns="46800"/>
          <a:lstStyle/>
          <a:p>
            <a:pPr marL="739775" lvl="1"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smtClean="0">
                <a:solidFill>
                  <a:srgbClr val="558ED5"/>
                </a:solidFill>
                <a:latin typeface="Verdana" pitchFamily="34" charset="0"/>
              </a:rPr>
              <a:t>Detection Capabilities : Generate realistic and controllable test flows:</a:t>
            </a:r>
          </a:p>
        </p:txBody>
      </p:sp>
      <p:sp>
        <p:nvSpPr>
          <p:cNvPr id="3" name="Rectangle 2"/>
          <p:cNvSpPr/>
          <p:nvPr/>
        </p:nvSpPr>
        <p:spPr bwMode="auto">
          <a:xfrm>
            <a:off x="2928926" y="2428868"/>
            <a:ext cx="3000396" cy="914400"/>
          </a:xfrm>
          <a:prstGeom prst="rect">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1</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Capture proprietary/malicious traffic</a:t>
            </a:r>
            <a:endParaRPr kumimoji="0" lang="en-US" sz="1800" b="0" i="0" u="none" strike="noStrike" cap="none" normalizeH="0" baseline="0" dirty="0" smtClean="0">
              <a:ln>
                <a:noFill/>
              </a:ln>
              <a:solidFill>
                <a:schemeClr val="bg1"/>
              </a:solidFill>
              <a:effectLst/>
              <a:latin typeface="Arial" charset="0"/>
              <a:cs typeface="Arial" charset="0"/>
            </a:endParaRPr>
          </a:p>
        </p:txBody>
      </p:sp>
      <p:sp>
        <p:nvSpPr>
          <p:cNvPr id="4" name="Rectangle 3"/>
          <p:cNvSpPr/>
          <p:nvPr/>
        </p:nvSpPr>
        <p:spPr bwMode="auto">
          <a:xfrm>
            <a:off x="2071670" y="3714752"/>
            <a:ext cx="4786346" cy="985838"/>
          </a:xfrm>
          <a:prstGeom prst="rect">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2</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Infer its model</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i="1" dirty="0"/>
              <a:t>(</a:t>
            </a:r>
            <a:r>
              <a:rPr lang="en-US" i="1" dirty="0" smtClean="0"/>
              <a:t>message format and protocol automaton)</a:t>
            </a:r>
            <a:endParaRPr kumimoji="0" lang="en-US" sz="1800" b="0" i="1" u="none" strike="noStrike" cap="none" normalizeH="0" baseline="0" dirty="0" smtClean="0">
              <a:ln>
                <a:noFill/>
              </a:ln>
              <a:solidFill>
                <a:schemeClr val="bg1"/>
              </a:solidFill>
              <a:effectLst/>
              <a:latin typeface="Arial" charset="0"/>
              <a:cs typeface="Arial" charset="0"/>
            </a:endParaRPr>
          </a:p>
        </p:txBody>
      </p:sp>
      <p:sp>
        <p:nvSpPr>
          <p:cNvPr id="5" name="Rectangle 4"/>
          <p:cNvSpPr/>
          <p:nvPr/>
        </p:nvSpPr>
        <p:spPr bwMode="auto">
          <a:xfrm>
            <a:off x="500034" y="5143512"/>
            <a:ext cx="5000660" cy="1000132"/>
          </a:xfrm>
          <a:prstGeom prst="rect">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3</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Simulate realistic actors</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i="1" dirty="0" smtClean="0"/>
              <a:t>(generate reproducible and contextualized traffic)</a:t>
            </a:r>
            <a:endParaRPr kumimoji="0" lang="en-US" sz="1800" b="0" i="1" u="none" strike="noStrike" cap="none" normalizeH="0" baseline="0" dirty="0" smtClean="0">
              <a:ln>
                <a:noFill/>
              </a:ln>
              <a:solidFill>
                <a:schemeClr val="bg1"/>
              </a:solidFill>
              <a:effectLst/>
              <a:latin typeface="Arial" charset="0"/>
              <a:cs typeface="Arial" charset="0"/>
            </a:endParaRPr>
          </a:p>
        </p:txBody>
      </p:sp>
      <p:sp>
        <p:nvSpPr>
          <p:cNvPr id="6" name="Flèche vers le bas 5"/>
          <p:cNvSpPr/>
          <p:nvPr/>
        </p:nvSpPr>
        <p:spPr bwMode="auto">
          <a:xfrm>
            <a:off x="4214810" y="3286124"/>
            <a:ext cx="500066" cy="500066"/>
          </a:xfrm>
          <a:prstGeom prst="downArrow">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
        <p:nvSpPr>
          <p:cNvPr id="7" name="Flèche vers le bas 6"/>
          <p:cNvSpPr/>
          <p:nvPr/>
        </p:nvSpPr>
        <p:spPr bwMode="auto">
          <a:xfrm>
            <a:off x="2714612" y="4643446"/>
            <a:ext cx="500066" cy="571504"/>
          </a:xfrm>
          <a:prstGeom prst="downArrow">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
        <p:nvSpPr>
          <p:cNvPr id="8" name="Rectangle 7"/>
          <p:cNvSpPr/>
          <p:nvPr/>
        </p:nvSpPr>
        <p:spPr bwMode="auto">
          <a:xfrm>
            <a:off x="5786446" y="5143512"/>
            <a:ext cx="3143272" cy="928694"/>
          </a:xfrm>
          <a:prstGeom prst="rect">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4</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Analyze TOE behavior</a:t>
            </a:r>
          </a:p>
          <a:p>
            <a:pPr algn="ctr"/>
            <a:r>
              <a:rPr lang="en-US" dirty="0" smtClean="0"/>
              <a:t>(ATE_FUN, </a:t>
            </a:r>
            <a:r>
              <a:rPr lang="en-US" dirty="0" smtClean="0"/>
              <a:t>ATE_COV, ATE_IND)</a:t>
            </a:r>
            <a:endParaRPr lang="en-US" dirty="0" smtClean="0"/>
          </a:p>
        </p:txBody>
      </p:sp>
      <p:sp>
        <p:nvSpPr>
          <p:cNvPr id="9" name="Flèche droite 8"/>
          <p:cNvSpPr/>
          <p:nvPr/>
        </p:nvSpPr>
        <p:spPr bwMode="auto">
          <a:xfrm>
            <a:off x="5429256" y="5357826"/>
            <a:ext cx="571504" cy="571504"/>
          </a:xfrm>
          <a:prstGeom prst="rightArrow">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
        <p:nvSpPr>
          <p:cNvPr id="10"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smtClean="0">
                <a:solidFill>
                  <a:srgbClr val="C0504D"/>
                </a:solidFill>
                <a:latin typeface="Verdana" pitchFamily="34" charset="0"/>
              </a:rPr>
              <a:t>ATE </a:t>
            </a:r>
            <a:r>
              <a:rPr lang="fr-FR" sz="2400" i="1" dirty="0">
                <a:solidFill>
                  <a:srgbClr val="C0504D"/>
                </a:solidFill>
                <a:latin typeface="Verdana" pitchFamily="34" charset="0"/>
              </a:rPr>
              <a:t>class</a:t>
            </a:r>
            <a:endParaRPr lang="fr-FR" sz="2000" i="1" dirty="0">
              <a:solidFill>
                <a:srgbClr val="C0504D"/>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down)">
                                      <p:cBhvr>
                                        <p:cTn id="7" dur="500"/>
                                        <p:tgtEl>
                                          <p:spTgt spid="4"/>
                                        </p:tgtEl>
                                      </p:cBhvr>
                                    </p:animEffect>
                                  </p:childTnLst>
                                </p:cTn>
                              </p:par>
                              <p:par>
                                <p:cTn id="8" presetID="5" presetClass="entr" presetSubtype="5"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heckerboard(dow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5"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checkerboard(down)">
                                      <p:cBhvr>
                                        <p:cTn id="15" dur="500"/>
                                        <p:tgtEl>
                                          <p:spTgt spid="7"/>
                                        </p:tgtEl>
                                      </p:cBhvr>
                                    </p:animEffect>
                                  </p:childTnLst>
                                </p:cTn>
                              </p:par>
                              <p:par>
                                <p:cTn id="16" presetID="5" presetClass="entr" presetSubtype="5"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heckerboard(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checkerboard(across)">
                                      <p:cBhvr>
                                        <p:cTn id="23" dur="500"/>
                                        <p:tgtEl>
                                          <p:spTgt spid="9"/>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checkerboard(across)">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928688" y="1643063"/>
            <a:ext cx="7715250" cy="2428879"/>
          </a:xfrm>
          <a:prstGeom prst="rect">
            <a:avLst/>
          </a:prstGeom>
          <a:noFill/>
          <a:ln w="9525">
            <a:noFill/>
            <a:round/>
            <a:headEnd/>
            <a:tailEnd/>
          </a:ln>
        </p:spPr>
        <p:txBody>
          <a:bodyPr lIns="90000" tIns="46800" rIns="90000" bIns="46800"/>
          <a:lstStyle/>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Usable by </a:t>
            </a:r>
            <a:r>
              <a:rPr lang="en-US" sz="1600" b="1" dirty="0">
                <a:solidFill>
                  <a:srgbClr val="0070C0"/>
                </a:solidFill>
                <a:latin typeface="Verdana" pitchFamily="34" charset="0"/>
              </a:rPr>
              <a:t>developers</a:t>
            </a:r>
            <a:r>
              <a:rPr lang="en-US" sz="1600" dirty="0">
                <a:solidFill>
                  <a:srgbClr val="0070C0"/>
                </a:solidFill>
                <a:latin typeface="Verdana" pitchFamily="34" charset="0"/>
              </a:rPr>
              <a:t> and </a:t>
            </a:r>
            <a:r>
              <a:rPr lang="en-US" sz="1600" b="1" dirty="0">
                <a:solidFill>
                  <a:srgbClr val="0070C0"/>
                </a:solidFill>
                <a:latin typeface="Verdana" pitchFamily="34" charset="0"/>
              </a:rPr>
              <a:t>evaluators</a:t>
            </a: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for </a:t>
            </a:r>
            <a:r>
              <a:rPr lang="en-US" sz="1600" b="1" dirty="0" smtClean="0">
                <a:solidFill>
                  <a:srgbClr val="0070C0"/>
                </a:solidFill>
                <a:latin typeface="Verdana" pitchFamily="34" charset="0"/>
              </a:rPr>
              <a:t>developers</a:t>
            </a:r>
            <a:r>
              <a:rPr lang="en-US" sz="1600" dirty="0" smtClean="0">
                <a:solidFill>
                  <a:srgbClr val="0070C0"/>
                </a:solidFill>
                <a:latin typeface="Verdana" pitchFamily="34" charset="0"/>
              </a:rPr>
              <a:t> : functional </a:t>
            </a:r>
            <a:r>
              <a:rPr lang="en-US" sz="1600" dirty="0">
                <a:solidFill>
                  <a:srgbClr val="0070C0"/>
                </a:solidFill>
                <a:latin typeface="Verdana" pitchFamily="34" charset="0"/>
              </a:rPr>
              <a:t>tests (</a:t>
            </a:r>
            <a:r>
              <a:rPr lang="en-US" sz="1600" dirty="0" smtClean="0">
                <a:solidFill>
                  <a:srgbClr val="0070C0"/>
                </a:solidFill>
                <a:latin typeface="Verdana" pitchFamily="34" charset="0"/>
              </a:rPr>
              <a:t>ATE_FUN) and </a:t>
            </a:r>
            <a:r>
              <a:rPr lang="en-US" sz="1600" dirty="0">
                <a:solidFill>
                  <a:srgbClr val="0070C0"/>
                </a:solidFill>
                <a:latin typeface="Verdana" pitchFamily="34" charset="0"/>
              </a:rPr>
              <a:t>coverage (</a:t>
            </a:r>
            <a:r>
              <a:rPr lang="en-US" sz="1600" dirty="0" smtClean="0">
                <a:solidFill>
                  <a:srgbClr val="0070C0"/>
                </a:solidFill>
                <a:latin typeface="Verdana" pitchFamily="34" charset="0"/>
              </a:rPr>
              <a:t>ATE_COV) families</a:t>
            </a:r>
            <a:endParaRPr lang="en-US" sz="1600" dirty="0">
              <a:solidFill>
                <a:srgbClr val="0070C0"/>
              </a:solidFill>
              <a:latin typeface="Verdana" pitchFamily="34" charset="0"/>
            </a:endParaRP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for </a:t>
            </a:r>
            <a:r>
              <a:rPr lang="en-US" sz="1600" b="1" dirty="0" smtClean="0">
                <a:solidFill>
                  <a:srgbClr val="0070C0"/>
                </a:solidFill>
                <a:latin typeface="Verdana" pitchFamily="34" charset="0"/>
              </a:rPr>
              <a:t>evaluators</a:t>
            </a:r>
            <a:r>
              <a:rPr lang="en-US" sz="1600" dirty="0" smtClean="0">
                <a:solidFill>
                  <a:srgbClr val="0070C0"/>
                </a:solidFill>
                <a:latin typeface="Verdana" pitchFamily="34" charset="0"/>
              </a:rPr>
              <a:t> : independent </a:t>
            </a:r>
            <a:r>
              <a:rPr lang="en-US" sz="1600" dirty="0">
                <a:solidFill>
                  <a:srgbClr val="0070C0"/>
                </a:solidFill>
                <a:latin typeface="Verdana" pitchFamily="34" charset="0"/>
              </a:rPr>
              <a:t>testing </a:t>
            </a:r>
            <a:r>
              <a:rPr lang="en-US" sz="1600" dirty="0" smtClean="0">
                <a:solidFill>
                  <a:srgbClr val="0070C0"/>
                </a:solidFill>
                <a:latin typeface="Verdana" pitchFamily="34" charset="0"/>
              </a:rPr>
              <a:t>family (ATE_IND)</a:t>
            </a:r>
            <a:endParaRPr lang="en-US" sz="1600" dirty="0">
              <a:solidFill>
                <a:srgbClr val="0070C0"/>
              </a:solidFill>
              <a:latin typeface="Verdana" pitchFamily="34" charset="0"/>
            </a:endParaRPr>
          </a:p>
          <a:p>
            <a:pPr marL="739775" lvl="1"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i="1" dirty="0" smtClean="0">
                <a:solidFill>
                  <a:srgbClr val="0070C0"/>
                </a:solidFill>
                <a:latin typeface="Verdana" pitchFamily="34" charset="0"/>
              </a:rPr>
              <a:t>As </a:t>
            </a:r>
            <a:r>
              <a:rPr lang="en-US" sz="1600" i="1" dirty="0">
                <a:solidFill>
                  <a:srgbClr val="0070C0"/>
                </a:solidFill>
                <a:latin typeface="Verdana" pitchFamily="34" charset="0"/>
              </a:rPr>
              <a:t>an Open-Source project, </a:t>
            </a:r>
            <a:r>
              <a:rPr lang="en-US" sz="1600" i="1" dirty="0" err="1">
                <a:solidFill>
                  <a:srgbClr val="0070C0"/>
                </a:solidFill>
                <a:latin typeface="Verdana" pitchFamily="34" charset="0"/>
              </a:rPr>
              <a:t>Netzob</a:t>
            </a:r>
            <a:r>
              <a:rPr lang="en-US" sz="1600" i="1" dirty="0">
                <a:solidFill>
                  <a:srgbClr val="0070C0"/>
                </a:solidFill>
                <a:latin typeface="Verdana" pitchFamily="34" charset="0"/>
              </a:rPr>
              <a:t> can be part of the same tool-list for each </a:t>
            </a:r>
            <a:r>
              <a:rPr lang="en-US" sz="1600" i="1" dirty="0" smtClean="0">
                <a:solidFill>
                  <a:srgbClr val="0070C0"/>
                </a:solidFill>
                <a:latin typeface="Verdana" pitchFamily="34" charset="0"/>
              </a:rPr>
              <a:t>side</a:t>
            </a:r>
            <a:endParaRPr lang="en-US" sz="1600" i="1" dirty="0">
              <a:solidFill>
                <a:srgbClr val="558ED5"/>
              </a:solidFill>
              <a:latin typeface="Verdana" pitchFamily="34" charset="0"/>
            </a:endParaRPr>
          </a:p>
        </p:txBody>
      </p:sp>
      <p:sp>
        <p:nvSpPr>
          <p:cNvPr id="3"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smtClean="0">
                <a:solidFill>
                  <a:srgbClr val="C0504D"/>
                </a:solidFill>
                <a:latin typeface="Verdana" pitchFamily="34" charset="0"/>
              </a:rPr>
              <a:t>ATE </a:t>
            </a:r>
            <a:r>
              <a:rPr lang="fr-FR" sz="2400" i="1" dirty="0">
                <a:solidFill>
                  <a:srgbClr val="C0504D"/>
                </a:solidFill>
                <a:latin typeface="Verdana" pitchFamily="34" charset="0"/>
              </a:rPr>
              <a:t>class</a:t>
            </a:r>
            <a:endParaRPr lang="fr-FR" sz="2000" i="1" dirty="0">
              <a:solidFill>
                <a:srgbClr val="C0504D"/>
              </a:solidFill>
              <a:latin typeface="Verdana"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bwMode="auto">
          <a:xfrm>
            <a:off x="457200" y="3006725"/>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fr-FR" dirty="0" smtClean="0"/>
              <a:t>AVA </a:t>
            </a:r>
            <a:r>
              <a:rPr lang="fr-FR" dirty="0" smtClean="0"/>
              <a:t>class</a:t>
            </a:r>
          </a:p>
        </p:txBody>
      </p:sp>
      <p:sp>
        <p:nvSpPr>
          <p:cNvPr id="28675"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2000" i="1">
              <a:solidFill>
                <a:srgbClr val="C0504D"/>
              </a:solidFill>
              <a:latin typeface="Verdan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bwMode="auto">
          <a:xfrm>
            <a:off x="500034" y="1785926"/>
            <a:ext cx="8229600" cy="4429156"/>
          </a:xfrm>
          <a:noFill/>
          <a:ln>
            <a:miter lim="800000"/>
            <a:headEnd/>
            <a:tailEnd/>
          </a:ln>
        </p:spPr>
        <p:txBody>
          <a:bodyPr vert="horz" wrap="square" lIns="91440" tIns="45720" rIns="91440" bIns="45720" numCol="1" anchor="t" anchorCtr="0" compatLnSpc="1">
            <a:prstTxWarp prst="textNoShape">
              <a:avLst/>
            </a:prstTxWarp>
          </a:bodyPr>
          <a:lstStyle/>
          <a:p>
            <a:pPr algn="l">
              <a:buClr>
                <a:srgbClr val="0070C0"/>
              </a:buClr>
            </a:pPr>
            <a:r>
              <a:rPr lang="en-US" sz="2800" dirty="0" smtClean="0"/>
              <a:t>- Context </a:t>
            </a:r>
            <a:br>
              <a:rPr lang="en-US" sz="2800" dirty="0" smtClean="0"/>
            </a:br>
            <a:r>
              <a:rPr lang="en-US" sz="2800" dirty="0" smtClean="0"/>
              <a:t>	</a:t>
            </a:r>
            <a:r>
              <a:rPr lang="en-US" sz="2800" dirty="0" smtClean="0"/>
              <a:t>	- </a:t>
            </a:r>
            <a:r>
              <a:rPr lang="en-US" sz="2000" dirty="0" smtClean="0"/>
              <a:t>Evaluation of Communication Protocols</a:t>
            </a:r>
            <a:r>
              <a:rPr lang="en-US" sz="2800" dirty="0" smtClean="0"/>
              <a:t/>
            </a:r>
            <a:br>
              <a:rPr lang="en-US" sz="2800" dirty="0" smtClean="0"/>
            </a:br>
            <a:r>
              <a:rPr lang="en-US" sz="2800" dirty="0" smtClean="0"/>
              <a:t>- </a:t>
            </a:r>
            <a:r>
              <a:rPr lang="en-US" sz="2800" dirty="0" err="1" smtClean="0"/>
              <a:t>Netzob</a:t>
            </a:r>
            <a:r>
              <a:rPr lang="en-US" sz="2800" dirty="0" smtClean="0"/>
              <a:t> project</a:t>
            </a:r>
            <a:br>
              <a:rPr lang="en-US" sz="2800" dirty="0" smtClean="0"/>
            </a:br>
            <a:r>
              <a:rPr lang="en-US" sz="2800" dirty="0" smtClean="0"/>
              <a:t>		- </a:t>
            </a:r>
            <a:r>
              <a:rPr lang="en-US" sz="2000" dirty="0" smtClean="0"/>
              <a:t>Modeling Protocols</a:t>
            </a:r>
            <a:br>
              <a:rPr lang="en-US" sz="2000" dirty="0" smtClean="0"/>
            </a:br>
            <a:r>
              <a:rPr lang="en-US" sz="2000" dirty="0" smtClean="0"/>
              <a:t>		-</a:t>
            </a:r>
            <a:r>
              <a:rPr lang="en-US" sz="2800" dirty="0" smtClean="0"/>
              <a:t> </a:t>
            </a:r>
            <a:r>
              <a:rPr lang="en-US" sz="2000" dirty="0" smtClean="0"/>
              <a:t>Inferring Protocol Model</a:t>
            </a:r>
            <a:r>
              <a:rPr lang="fr-FR" sz="2800" dirty="0" smtClean="0"/>
              <a:t/>
            </a:r>
            <a:br>
              <a:rPr lang="fr-FR" sz="2800" dirty="0" smtClean="0"/>
            </a:br>
            <a:r>
              <a:rPr lang="fr-FR" sz="2800" dirty="0" smtClean="0"/>
              <a:t>		- </a:t>
            </a:r>
            <a:r>
              <a:rPr lang="en-US" sz="2000" dirty="0" smtClean="0"/>
              <a:t>Simulating Inferred Protocol Model</a:t>
            </a:r>
            <a:r>
              <a:rPr lang="en-US" sz="2000" dirty="0" smtClean="0"/>
              <a:t/>
            </a:r>
            <a:br>
              <a:rPr lang="en-US" sz="2000" dirty="0" smtClean="0"/>
            </a:br>
            <a:r>
              <a:rPr lang="en-US" sz="2800" dirty="0" smtClean="0"/>
              <a:t>- </a:t>
            </a:r>
            <a:r>
              <a:rPr lang="fr-FR" sz="2800" dirty="0" smtClean="0"/>
              <a:t>ATE class</a:t>
            </a:r>
            <a:br>
              <a:rPr lang="fr-FR" sz="2800" dirty="0" smtClean="0"/>
            </a:br>
            <a:r>
              <a:rPr lang="fr-FR" sz="2800" dirty="0" smtClean="0"/>
              <a:t>- AVA </a:t>
            </a:r>
            <a:r>
              <a:rPr lang="fr-FR" sz="2800" dirty="0" smtClean="0"/>
              <a:t>class</a:t>
            </a:r>
            <a:br>
              <a:rPr lang="fr-FR" sz="2800" dirty="0" smtClean="0"/>
            </a:br>
            <a:r>
              <a:rPr lang="fr-FR" sz="2800" dirty="0" smtClean="0"/>
              <a:t>- Conclusion</a:t>
            </a:r>
            <a:r>
              <a:rPr lang="fr-FR" sz="2800" dirty="0" smtClean="0"/>
              <a:t/>
            </a:r>
            <a:br>
              <a:rPr lang="fr-FR" sz="2800" dirty="0" smtClean="0"/>
            </a:br>
            <a:r>
              <a:rPr lang="fr-FR" dirty="0" smtClean="0"/>
              <a:t/>
            </a:r>
            <a:br>
              <a:rPr lang="fr-FR" dirty="0" smtClean="0"/>
            </a:br>
            <a:endParaRPr lang="fr-FR" dirty="0" smtClean="0"/>
          </a:p>
        </p:txBody>
      </p:sp>
      <p:sp>
        <p:nvSpPr>
          <p:cNvPr id="4099"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2000" i="1">
              <a:solidFill>
                <a:srgbClr val="C0504D"/>
              </a:solidFill>
              <a:latin typeface="Verdana"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511175" indent="-51117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rPr>
              <a:t>AVA_VAN class</a:t>
            </a:r>
          </a:p>
          <a:p>
            <a:pPr marL="739775" lvl="1" indent="-28257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“Tries to determine </a:t>
            </a:r>
            <a:r>
              <a:rPr lang="en-US" sz="1600" dirty="0">
                <a:solidFill>
                  <a:srgbClr val="0070C0"/>
                </a:solidFill>
                <a:latin typeface="Verdana" pitchFamily="34" charset="0"/>
              </a:rPr>
              <a:t>the existence and </a:t>
            </a:r>
            <a:r>
              <a:rPr lang="en-US" sz="1600" dirty="0" smtClean="0">
                <a:solidFill>
                  <a:srgbClr val="0070C0"/>
                </a:solidFill>
                <a:latin typeface="Verdana" pitchFamily="34" charset="0"/>
              </a:rPr>
              <a:t>exploitability </a:t>
            </a:r>
            <a:r>
              <a:rPr lang="en-US" sz="1600" dirty="0">
                <a:solidFill>
                  <a:srgbClr val="0070C0"/>
                </a:solidFill>
                <a:latin typeface="Verdana" pitchFamily="34" charset="0"/>
              </a:rPr>
              <a:t>of flaws or weaknesses in the TOE in the operational </a:t>
            </a:r>
            <a:r>
              <a:rPr lang="en-US" sz="1600" dirty="0" smtClean="0">
                <a:solidFill>
                  <a:srgbClr val="0070C0"/>
                </a:solidFill>
                <a:latin typeface="Verdana" pitchFamily="34" charset="0"/>
              </a:rPr>
              <a:t>environment”</a:t>
            </a:r>
            <a:endParaRPr lang="en-US" sz="1600" dirty="0">
              <a:solidFill>
                <a:srgbClr val="0070C0"/>
              </a:solidFill>
              <a:latin typeface="Verdana" pitchFamily="34" charset="0"/>
            </a:endParaRPr>
          </a:p>
          <a:p>
            <a:pPr marL="511175" indent="-51117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Vulnerability analysis approaches</a:t>
            </a:r>
          </a:p>
          <a:p>
            <a:pPr marL="739775" lvl="1" indent="-28257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Public vulnerability analysis</a:t>
            </a:r>
          </a:p>
          <a:p>
            <a:pPr marL="739775" lvl="1" indent="-28257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Static analysis (code source, </a:t>
            </a:r>
            <a:r>
              <a:rPr lang="en-US" sz="1600" dirty="0" err="1">
                <a:solidFill>
                  <a:srgbClr val="0070C0"/>
                </a:solidFill>
                <a:latin typeface="Verdana" pitchFamily="34" charset="0"/>
              </a:rPr>
              <a:t>bytecode</a:t>
            </a:r>
            <a:r>
              <a:rPr lang="en-US" sz="1600" dirty="0">
                <a:solidFill>
                  <a:srgbClr val="0070C0"/>
                </a:solidFill>
                <a:latin typeface="Verdana" pitchFamily="34" charset="0"/>
              </a:rPr>
              <a:t> or binary)</a:t>
            </a:r>
          </a:p>
          <a:p>
            <a:pPr marL="739775" lvl="1" indent="-28257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u="sng" dirty="0">
                <a:solidFill>
                  <a:srgbClr val="0070C0"/>
                </a:solidFill>
                <a:latin typeface="Verdana" pitchFamily="34" charset="0"/>
              </a:rPr>
              <a:t>Dynamic analysis</a:t>
            </a:r>
          </a:p>
          <a:p>
            <a:pPr marL="1139825" lvl="2" indent="-22542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Debugging</a:t>
            </a:r>
          </a:p>
          <a:p>
            <a:pPr marL="1139825" lvl="2" indent="-22542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Tracing</a:t>
            </a:r>
          </a:p>
          <a:p>
            <a:pPr marL="1139825" lvl="2" indent="-22542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u="sng" dirty="0">
                <a:solidFill>
                  <a:srgbClr val="0070C0"/>
                </a:solidFill>
                <a:latin typeface="Verdana" pitchFamily="34" charset="0"/>
              </a:rPr>
              <a:t>Robustness testing / </a:t>
            </a:r>
            <a:r>
              <a:rPr lang="en-US" sz="1600" b="1" u="sng" dirty="0" err="1">
                <a:solidFill>
                  <a:srgbClr val="0070C0"/>
                </a:solidFill>
                <a:latin typeface="Verdana" pitchFamily="34" charset="0"/>
              </a:rPr>
              <a:t>fuzzing</a:t>
            </a:r>
            <a:endParaRPr lang="en-US" sz="1600" b="1" u="sng" dirty="0">
              <a:solidFill>
                <a:srgbClr val="0070C0"/>
              </a:solidFill>
              <a:latin typeface="Verdana" pitchFamily="34" charset="0"/>
            </a:endParaRPr>
          </a:p>
        </p:txBody>
      </p:sp>
      <p:sp>
        <p:nvSpPr>
          <p:cNvPr id="29699"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6F404480-B153-48DE-A504-96FCABE4EA32}"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30</a:t>
            </a:fld>
            <a:endParaRPr lang="fr-FR" sz="1200" b="1">
              <a:solidFill>
                <a:srgbClr val="FFFFFF"/>
              </a:solidFill>
              <a:latin typeface="Calibri" pitchFamily="34" charset="0"/>
            </a:endParaRPr>
          </a:p>
        </p:txBody>
      </p:sp>
      <p:sp>
        <p:nvSpPr>
          <p:cNvPr id="29700"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smtClean="0">
                <a:solidFill>
                  <a:srgbClr val="C0504D"/>
                </a:solidFill>
                <a:latin typeface="Verdana" pitchFamily="34" charset="0"/>
              </a:rPr>
              <a:t>AVA </a:t>
            </a:r>
            <a:r>
              <a:rPr lang="fr-FR" sz="2400" i="1" dirty="0">
                <a:solidFill>
                  <a:srgbClr val="C0504D"/>
                </a:solidFill>
                <a:latin typeface="Verdana" pitchFamily="34" charset="0"/>
              </a:rPr>
              <a:t>class</a:t>
            </a:r>
            <a:endParaRPr lang="fr-FR" sz="2000" i="1" dirty="0">
              <a:solidFill>
                <a:srgbClr val="C0504D"/>
              </a:solidFill>
              <a:latin typeface="Verdana" pitchFamily="34" charset="0"/>
            </a:endParaRPr>
          </a:p>
        </p:txBody>
      </p:sp>
      <p:sp>
        <p:nvSpPr>
          <p:cNvPr id="5" name="Rectangle 4"/>
          <p:cNvSpPr/>
          <p:nvPr/>
        </p:nvSpPr>
        <p:spPr bwMode="auto">
          <a:xfrm>
            <a:off x="1500166" y="5286388"/>
            <a:ext cx="5072098" cy="428628"/>
          </a:xfrm>
          <a:prstGeom prst="rect">
            <a:avLst/>
          </a:prstGeom>
          <a:no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928688" y="1643063"/>
            <a:ext cx="7715250" cy="2500317"/>
          </a:xfrm>
          <a:prstGeom prst="rect">
            <a:avLst/>
          </a:prstGeom>
          <a:noFill/>
          <a:ln w="9525">
            <a:noFill/>
            <a:round/>
            <a:headEnd/>
            <a:tailEnd/>
          </a:ln>
        </p:spPr>
        <p:txBody>
          <a:bodyPr lIns="90000" tIns="46800" rIns="90000" bIns="46800"/>
          <a:lstStyle/>
          <a:p>
            <a:pPr marL="511175" indent="-51117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Problem statement (</a:t>
            </a:r>
            <a:r>
              <a:rPr lang="en-US" sz="1600" i="1" dirty="0">
                <a:solidFill>
                  <a:srgbClr val="0070C0"/>
                </a:solidFill>
                <a:latin typeface="Verdana" pitchFamily="34" charset="0"/>
              </a:rPr>
              <a:t>basic </a:t>
            </a:r>
            <a:r>
              <a:rPr lang="en-US" sz="1600" i="1" dirty="0" err="1">
                <a:solidFill>
                  <a:srgbClr val="0070C0"/>
                </a:solidFill>
                <a:latin typeface="Verdana" pitchFamily="34" charset="0"/>
              </a:rPr>
              <a:t>fuzzers</a:t>
            </a:r>
            <a:r>
              <a:rPr lang="en-US" sz="1600" i="1" dirty="0">
                <a:solidFill>
                  <a:srgbClr val="0070C0"/>
                </a:solidFill>
                <a:latin typeface="Verdana" pitchFamily="34" charset="0"/>
              </a:rPr>
              <a:t> are bad, we need smart </a:t>
            </a:r>
            <a:r>
              <a:rPr lang="en-US" sz="1600" i="1" dirty="0" err="1">
                <a:solidFill>
                  <a:srgbClr val="0070C0"/>
                </a:solidFill>
                <a:latin typeface="Verdana" pitchFamily="34" charset="0"/>
              </a:rPr>
              <a:t>fuzzers</a:t>
            </a:r>
            <a:r>
              <a:rPr lang="en-US" sz="1600" dirty="0">
                <a:solidFill>
                  <a:srgbClr val="0070C0"/>
                </a:solidFill>
                <a:latin typeface="Verdana" pitchFamily="34" charset="0"/>
              </a:rPr>
              <a:t>)</a:t>
            </a:r>
          </a:p>
          <a:p>
            <a:pPr marL="739775" lvl="1" indent="-28257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To be fully efficient, </a:t>
            </a:r>
            <a:r>
              <a:rPr lang="en-US" sz="1600" u="sng" dirty="0" err="1">
                <a:solidFill>
                  <a:srgbClr val="0070C0"/>
                </a:solidFill>
                <a:latin typeface="Verdana" pitchFamily="34" charset="0"/>
              </a:rPr>
              <a:t>fuzzing</a:t>
            </a:r>
            <a:r>
              <a:rPr lang="en-US" sz="1600" u="sng" dirty="0">
                <a:solidFill>
                  <a:srgbClr val="0070C0"/>
                </a:solidFill>
                <a:latin typeface="Verdana" pitchFamily="34" charset="0"/>
              </a:rPr>
              <a:t> must cover the complete definition</a:t>
            </a:r>
            <a:r>
              <a:rPr lang="en-US" sz="1600" dirty="0">
                <a:solidFill>
                  <a:srgbClr val="0070C0"/>
                </a:solidFill>
                <a:latin typeface="Verdana" pitchFamily="34" charset="0"/>
              </a:rPr>
              <a:t> domain and </a:t>
            </a:r>
            <a:r>
              <a:rPr lang="en-US" sz="1600" dirty="0" smtClean="0">
                <a:solidFill>
                  <a:srgbClr val="0070C0"/>
                </a:solidFill>
                <a:latin typeface="Verdana" pitchFamily="34" charset="0"/>
              </a:rPr>
              <a:t>combinations of fields and message format.</a:t>
            </a:r>
            <a:endParaRPr lang="en-US" sz="1600" dirty="0">
              <a:solidFill>
                <a:srgbClr val="0070C0"/>
              </a:solidFill>
              <a:latin typeface="Verdana" pitchFamily="34" charset="0"/>
            </a:endParaRPr>
          </a:p>
          <a:p>
            <a:pPr marL="1139825" lvl="2" indent="-22542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Implies an </a:t>
            </a:r>
            <a:r>
              <a:rPr lang="en-US" sz="1600" u="sng" dirty="0">
                <a:solidFill>
                  <a:srgbClr val="0070C0"/>
                </a:solidFill>
                <a:latin typeface="Verdana" pitchFamily="34" charset="0"/>
              </a:rPr>
              <a:t>exponential </a:t>
            </a:r>
            <a:r>
              <a:rPr lang="en-US" sz="1600" u="sng" dirty="0" smtClean="0">
                <a:solidFill>
                  <a:srgbClr val="0070C0"/>
                </a:solidFill>
                <a:latin typeface="Verdana" pitchFamily="34" charset="0"/>
              </a:rPr>
              <a:t>combination </a:t>
            </a:r>
            <a:r>
              <a:rPr lang="en-US" sz="1600" u="sng" dirty="0">
                <a:solidFill>
                  <a:srgbClr val="0070C0"/>
                </a:solidFill>
                <a:latin typeface="Verdana" pitchFamily="34" charset="0"/>
              </a:rPr>
              <a:t>of tests</a:t>
            </a:r>
          </a:p>
          <a:p>
            <a:pPr marL="739775" lvl="1" indent="-28257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err="1">
                <a:solidFill>
                  <a:srgbClr val="0070C0"/>
                </a:solidFill>
                <a:latin typeface="Verdana" pitchFamily="34" charset="0"/>
              </a:rPr>
              <a:t>Fuzzing</a:t>
            </a:r>
            <a:r>
              <a:rPr lang="en-US" sz="1600" dirty="0">
                <a:solidFill>
                  <a:srgbClr val="0070C0"/>
                </a:solidFill>
                <a:latin typeface="Verdana" pitchFamily="34" charset="0"/>
              </a:rPr>
              <a:t> should also cover the protocol </a:t>
            </a:r>
            <a:r>
              <a:rPr lang="en-US" sz="1600" u="sng" dirty="0">
                <a:solidFill>
                  <a:srgbClr val="0070C0"/>
                </a:solidFill>
                <a:latin typeface="Verdana" pitchFamily="34" charset="0"/>
              </a:rPr>
              <a:t>state machine</a:t>
            </a:r>
          </a:p>
          <a:p>
            <a:pPr marL="1139825" lvl="2" indent="-22542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Brings </a:t>
            </a:r>
            <a:r>
              <a:rPr lang="en-US" sz="1600" dirty="0">
                <a:solidFill>
                  <a:srgbClr val="0070C0"/>
                </a:solidFill>
                <a:latin typeface="Verdana" pitchFamily="34" charset="0"/>
              </a:rPr>
              <a:t>another </a:t>
            </a:r>
            <a:r>
              <a:rPr lang="en-US" sz="1600" u="sng" dirty="0">
                <a:solidFill>
                  <a:srgbClr val="0070C0"/>
                </a:solidFill>
                <a:latin typeface="Verdana" pitchFamily="34" charset="0"/>
              </a:rPr>
              <a:t>huge set of variations</a:t>
            </a:r>
            <a:r>
              <a:rPr lang="en-US" sz="1600" dirty="0">
                <a:solidFill>
                  <a:srgbClr val="0070C0"/>
                </a:solidFill>
                <a:latin typeface="Verdana" pitchFamily="34" charset="0"/>
              </a:rPr>
              <a:t>.</a:t>
            </a:r>
          </a:p>
          <a:p>
            <a:pPr marL="739775" lvl="1" indent="-28257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endParaRPr lang="en-US" sz="1600" dirty="0">
              <a:solidFill>
                <a:srgbClr val="0070C0"/>
              </a:solidFill>
              <a:latin typeface="Verdana" pitchFamily="34" charset="0"/>
            </a:endParaRPr>
          </a:p>
          <a:p>
            <a:pPr marL="739775" lvl="1" indent="-282575">
              <a:lnSpc>
                <a:spcPct val="150000"/>
              </a:lnSpc>
              <a:spcBef>
                <a:spcPts val="325"/>
              </a:spcBef>
              <a:buClr>
                <a:srgbClr val="1F497D"/>
              </a:buClr>
              <a:buSzPct val="50000"/>
              <a:buFont typeface="Courier New" pitchFamily="49" charset="0"/>
              <a:buChar char="o"/>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endParaRPr lang="en-US" sz="1600" dirty="0">
              <a:solidFill>
                <a:srgbClr val="558ED5"/>
              </a:solidFill>
              <a:latin typeface="Verdana" pitchFamily="34" charset="0"/>
            </a:endParaRPr>
          </a:p>
        </p:txBody>
      </p:sp>
      <p:sp>
        <p:nvSpPr>
          <p:cNvPr id="30723"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17FE7453-1145-4FB2-8EC8-611B65A407F6}"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31</a:t>
            </a:fld>
            <a:endParaRPr lang="fr-FR" sz="1200" b="1">
              <a:solidFill>
                <a:srgbClr val="FFFFFF"/>
              </a:solidFill>
              <a:latin typeface="Calibri" pitchFamily="34" charset="0"/>
            </a:endParaRPr>
          </a:p>
        </p:txBody>
      </p:sp>
      <p:sp>
        <p:nvSpPr>
          <p:cNvPr id="30724"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smtClean="0">
                <a:solidFill>
                  <a:srgbClr val="C0504D"/>
                </a:solidFill>
                <a:latin typeface="Verdana" pitchFamily="34" charset="0"/>
              </a:rPr>
              <a:t>AVA </a:t>
            </a:r>
            <a:r>
              <a:rPr lang="fr-FR" sz="2400" i="1" dirty="0">
                <a:solidFill>
                  <a:srgbClr val="C0504D"/>
                </a:solidFill>
                <a:latin typeface="Verdana" pitchFamily="34" charset="0"/>
              </a:rPr>
              <a:t>class</a:t>
            </a:r>
            <a:endParaRPr lang="fr-FR" sz="2000" i="1" dirty="0">
              <a:solidFill>
                <a:srgbClr val="C0504D"/>
              </a:solidFill>
              <a:latin typeface="Verdana" pitchFamily="34" charset="0"/>
            </a:endParaRPr>
          </a:p>
        </p:txBody>
      </p:sp>
      <p:sp>
        <p:nvSpPr>
          <p:cNvPr id="5" name="Rectangle 4"/>
          <p:cNvSpPr/>
          <p:nvPr/>
        </p:nvSpPr>
        <p:spPr bwMode="auto">
          <a:xfrm>
            <a:off x="1000100" y="4214818"/>
            <a:ext cx="7572428" cy="928694"/>
          </a:xfrm>
          <a:prstGeom prst="rect">
            <a:avLst/>
          </a:prstGeom>
          <a:solidFill>
            <a:srgbClr val="C00000"/>
          </a:solidFill>
          <a:ln>
            <a:solidFill>
              <a:srgbClr val="A50021"/>
            </a:solidFill>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lvl="1" indent="-720000">
              <a:lnSpc>
                <a:spcPct val="150000"/>
              </a:lnSpc>
              <a:spcBef>
                <a:spcPts val="325"/>
              </a:spcBef>
              <a:buClr>
                <a:srgbClr val="1F497D"/>
              </a:buClr>
              <a:buSzPct val="50000"/>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u="sng" dirty="0" smtClean="0">
                <a:solidFill>
                  <a:schemeClr val="bg1"/>
                </a:solidFill>
                <a:latin typeface="Verdana" pitchFamily="34" charset="0"/>
              </a:rPr>
              <a:t>Basic </a:t>
            </a:r>
            <a:r>
              <a:rPr lang="en-US" sz="1600" b="1" u="sng" dirty="0" err="1" smtClean="0">
                <a:solidFill>
                  <a:schemeClr val="bg1"/>
                </a:solidFill>
                <a:latin typeface="Verdana" pitchFamily="34" charset="0"/>
              </a:rPr>
              <a:t>fuzzers</a:t>
            </a:r>
            <a:r>
              <a:rPr lang="en-US" sz="1600" dirty="0">
                <a:solidFill>
                  <a:schemeClr val="bg1"/>
                </a:solidFill>
                <a:latin typeface="Verdana" pitchFamily="34" charset="0"/>
              </a:rPr>
              <a:t> </a:t>
            </a:r>
            <a:r>
              <a:rPr lang="en-US" sz="1600" dirty="0" smtClean="0">
                <a:solidFill>
                  <a:schemeClr val="bg1"/>
                </a:solidFill>
                <a:latin typeface="Verdana" pitchFamily="34" charset="0"/>
              </a:rPr>
              <a:t>are very time consuming with no result assurance </a:t>
            </a:r>
            <a:r>
              <a:rPr lang="en-US" sz="1600" u="sng" dirty="0" smtClean="0">
                <a:solidFill>
                  <a:schemeClr val="bg1"/>
                </a:solidFill>
                <a:latin typeface="Verdana" pitchFamily="34" charset="0"/>
              </a:rPr>
              <a:t>limiting its efficiency</a:t>
            </a:r>
            <a:r>
              <a:rPr lang="en-US" sz="1600" dirty="0" smtClean="0">
                <a:solidFill>
                  <a:schemeClr val="bg1"/>
                </a:solidFill>
                <a:latin typeface="Verdana" pitchFamily="34" charset="0"/>
              </a:rPr>
              <a:t>.</a:t>
            </a:r>
            <a:endParaRPr kumimoji="0" lang="en-US" sz="1800" b="0" i="0" u="none" strike="noStrike" cap="none" normalizeH="0" baseline="0" dirty="0" smtClean="0">
              <a:ln>
                <a:noFill/>
              </a:ln>
              <a:solidFill>
                <a:schemeClr val="bg1"/>
              </a:solidFill>
              <a:effectLst/>
              <a:latin typeface="Arial" charset="0"/>
              <a:cs typeface="Arial" charset="0"/>
            </a:endParaRPr>
          </a:p>
        </p:txBody>
      </p:sp>
      <p:sp>
        <p:nvSpPr>
          <p:cNvPr id="6" name="Rectangle 5"/>
          <p:cNvSpPr/>
          <p:nvPr/>
        </p:nvSpPr>
        <p:spPr bwMode="auto">
          <a:xfrm>
            <a:off x="1000100" y="5286388"/>
            <a:ext cx="7572428" cy="928694"/>
          </a:xfrm>
          <a:prstGeom prst="rect">
            <a:avLst/>
          </a:prstGeom>
          <a:solidFill>
            <a:srgbClr val="0070C0"/>
          </a:solidFill>
          <a:ln>
            <a:solidFill>
              <a:srgbClr val="002060"/>
            </a:solidFill>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lvl="1" indent="-282575">
              <a:lnSpc>
                <a:spcPct val="150000"/>
              </a:lnSpc>
              <a:spcBef>
                <a:spcPts val="325"/>
              </a:spcBef>
              <a:buClr>
                <a:srgbClr val="1F497D"/>
              </a:buClr>
              <a:buSzPct val="50000"/>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err="1" smtClean="0">
                <a:solidFill>
                  <a:schemeClr val="bg1"/>
                </a:solidFill>
                <a:latin typeface="Verdana" pitchFamily="34" charset="0"/>
              </a:rPr>
              <a:t>Fuzzing</a:t>
            </a:r>
            <a:r>
              <a:rPr lang="en-US" sz="1600" dirty="0" smtClean="0">
                <a:solidFill>
                  <a:schemeClr val="bg1"/>
                </a:solidFill>
                <a:latin typeface="Verdana" pitchFamily="34" charset="0"/>
              </a:rPr>
              <a:t> is only relevant when tool has previous knowledge of targeted protocol (</a:t>
            </a:r>
            <a:r>
              <a:rPr lang="en-US" sz="1600" b="1" u="sng" dirty="0" smtClean="0">
                <a:solidFill>
                  <a:schemeClr val="bg1"/>
                </a:solidFill>
                <a:latin typeface="Verdana" pitchFamily="34" charset="0"/>
              </a:rPr>
              <a:t>smart </a:t>
            </a:r>
            <a:r>
              <a:rPr lang="en-US" sz="1600" b="1" u="sng" dirty="0" err="1" smtClean="0">
                <a:solidFill>
                  <a:schemeClr val="bg1"/>
                </a:solidFill>
                <a:latin typeface="Verdana" pitchFamily="34" charset="0"/>
              </a:rPr>
              <a:t>fuzzers</a:t>
            </a:r>
            <a:r>
              <a:rPr lang="en-US" sz="1600" dirty="0" smtClean="0">
                <a:solidFill>
                  <a:schemeClr val="bg1"/>
                </a:solidFill>
                <a:latin typeface="Verdana" pitchFamily="34" charset="0"/>
              </a:rPr>
              <a:t>)</a:t>
            </a:r>
            <a:endParaRPr lang="en-US" sz="1600" dirty="0">
              <a:solidFill>
                <a:schemeClr val="bg1"/>
              </a:solidFill>
              <a:latin typeface="Verdana" pitchFamily="34" charset="0"/>
            </a:endParaRP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739775" lvl="1" indent="-282575">
              <a:lnSpc>
                <a:spcPct val="150000"/>
              </a:lnSpc>
              <a:spcBef>
                <a:spcPts val="325"/>
              </a:spcBef>
              <a:buClr>
                <a:srgbClr val="1F497D"/>
              </a:buClr>
              <a:buSzPct val="5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However </a:t>
            </a:r>
            <a:r>
              <a:rPr lang="en-US" sz="1600" dirty="0">
                <a:solidFill>
                  <a:srgbClr val="0070C0"/>
                </a:solidFill>
                <a:latin typeface="Verdana" pitchFamily="34" charset="0"/>
              </a:rPr>
              <a:t>in the context of proprietary </a:t>
            </a:r>
            <a:r>
              <a:rPr lang="en-US" sz="1600" dirty="0" smtClean="0">
                <a:solidFill>
                  <a:srgbClr val="0070C0"/>
                </a:solidFill>
                <a:latin typeface="Verdana" pitchFamily="34" charset="0"/>
              </a:rPr>
              <a:t>protocols</a:t>
            </a:r>
            <a:r>
              <a:rPr lang="en-US" sz="1600" dirty="0">
                <a:solidFill>
                  <a:srgbClr val="0070C0"/>
                </a:solidFill>
                <a:latin typeface="Verdana" pitchFamily="34" charset="0"/>
              </a:rPr>
              <a:t>, </a:t>
            </a:r>
            <a:r>
              <a:rPr lang="en-US" sz="1600" b="1" u="sng" dirty="0" smtClean="0">
                <a:solidFill>
                  <a:srgbClr val="0070C0"/>
                </a:solidFill>
                <a:latin typeface="Verdana" pitchFamily="34" charset="0"/>
              </a:rPr>
              <a:t>smart </a:t>
            </a:r>
            <a:r>
              <a:rPr lang="en-US" sz="1600" b="1" u="sng" dirty="0" err="1" smtClean="0">
                <a:solidFill>
                  <a:srgbClr val="0070C0"/>
                </a:solidFill>
                <a:latin typeface="Verdana" pitchFamily="34" charset="0"/>
              </a:rPr>
              <a:t>fuzzers</a:t>
            </a:r>
            <a:r>
              <a:rPr lang="en-US" sz="1600" b="1" u="sng" dirty="0" smtClean="0">
                <a:solidFill>
                  <a:srgbClr val="0070C0"/>
                </a:solidFill>
                <a:latin typeface="Verdana" pitchFamily="34" charset="0"/>
              </a:rPr>
              <a:t> are not available</a:t>
            </a:r>
            <a:r>
              <a:rPr lang="en-US" sz="1600" dirty="0">
                <a:solidFill>
                  <a:srgbClr val="0070C0"/>
                </a:solidFill>
                <a:latin typeface="Verdana" pitchFamily="34" charset="0"/>
              </a:rPr>
              <a:t> </a:t>
            </a:r>
            <a:r>
              <a:rPr lang="en-US" sz="1600" dirty="0" smtClean="0">
                <a:solidFill>
                  <a:srgbClr val="0070C0"/>
                </a:solidFill>
                <a:latin typeface="Verdana" pitchFamily="34" charset="0"/>
                <a:sym typeface="Wingdings" pitchFamily="2" charset="2"/>
              </a:rPr>
              <a:t> </a:t>
            </a:r>
            <a:r>
              <a:rPr lang="en-US" sz="1600" b="1" dirty="0" err="1" smtClean="0">
                <a:solidFill>
                  <a:srgbClr val="FF0000"/>
                </a:solidFill>
                <a:latin typeface="Verdana" pitchFamily="34" charset="0"/>
                <a:sym typeface="Wingdings" pitchFamily="2" charset="2"/>
              </a:rPr>
              <a:t>Netzob</a:t>
            </a:r>
            <a:r>
              <a:rPr lang="en-US" sz="1600" b="1" dirty="0" smtClean="0">
                <a:solidFill>
                  <a:srgbClr val="FF0000"/>
                </a:solidFill>
                <a:latin typeface="Verdana" pitchFamily="34" charset="0"/>
                <a:sym typeface="Wingdings" pitchFamily="2" charset="2"/>
              </a:rPr>
              <a:t> can </a:t>
            </a:r>
            <a:r>
              <a:rPr lang="en-US" sz="1600" b="1" dirty="0" smtClean="0">
                <a:solidFill>
                  <a:srgbClr val="FF0000"/>
                </a:solidFill>
                <a:latin typeface="Verdana" pitchFamily="34" charset="0"/>
              </a:rPr>
              <a:t>create them</a:t>
            </a:r>
          </a:p>
        </p:txBody>
      </p:sp>
      <p:sp>
        <p:nvSpPr>
          <p:cNvPr id="31747"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DEECC016-E89C-4B9E-9682-7641EFA8755B}"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32</a:t>
            </a:fld>
            <a:endParaRPr lang="fr-FR" sz="1200" b="1">
              <a:solidFill>
                <a:srgbClr val="FFFFFF"/>
              </a:solidFill>
              <a:latin typeface="Calibri" pitchFamily="34" charset="0"/>
            </a:endParaRPr>
          </a:p>
        </p:txBody>
      </p:sp>
      <p:sp>
        <p:nvSpPr>
          <p:cNvPr id="31748"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smtClean="0">
                <a:solidFill>
                  <a:srgbClr val="C0504D"/>
                </a:solidFill>
                <a:latin typeface="Verdana" pitchFamily="34" charset="0"/>
              </a:rPr>
              <a:t>AVA </a:t>
            </a:r>
            <a:r>
              <a:rPr lang="fr-FR" sz="2400" i="1" dirty="0">
                <a:solidFill>
                  <a:srgbClr val="C0504D"/>
                </a:solidFill>
                <a:latin typeface="Verdana" pitchFamily="34" charset="0"/>
              </a:rPr>
              <a:t>class</a:t>
            </a:r>
            <a:endParaRPr lang="fr-FR" sz="2000" i="1" dirty="0">
              <a:solidFill>
                <a:srgbClr val="C0504D"/>
              </a:solidFill>
              <a:latin typeface="Verdana" pitchFamily="34" charset="0"/>
            </a:endParaRPr>
          </a:p>
        </p:txBody>
      </p:sp>
      <p:sp>
        <p:nvSpPr>
          <p:cNvPr id="12" name="Rectangle 11"/>
          <p:cNvSpPr/>
          <p:nvPr/>
        </p:nvSpPr>
        <p:spPr bwMode="auto">
          <a:xfrm>
            <a:off x="2928926" y="2571744"/>
            <a:ext cx="3000396" cy="914400"/>
          </a:xfrm>
          <a:prstGeom prst="rect">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1</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Observe an</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kumimoji="0" lang="en-US" sz="1800" b="0" i="0" u="none" strike="noStrike" cap="none" normalizeH="0" baseline="0" dirty="0" smtClean="0">
                <a:ln>
                  <a:noFill/>
                </a:ln>
                <a:solidFill>
                  <a:schemeClr val="bg1"/>
                </a:solidFill>
                <a:effectLst/>
                <a:latin typeface="Arial" charset="0"/>
                <a:cs typeface="Arial" charset="0"/>
              </a:rPr>
              <a:t>implementation</a:t>
            </a:r>
            <a:endParaRPr kumimoji="0" lang="en-US" sz="1800" b="0" i="0" u="none" strike="noStrike" cap="none" normalizeH="0" baseline="0" dirty="0" smtClean="0">
              <a:ln>
                <a:noFill/>
              </a:ln>
              <a:solidFill>
                <a:schemeClr val="bg1"/>
              </a:solidFill>
              <a:effectLst/>
              <a:latin typeface="Arial" charset="0"/>
              <a:cs typeface="Arial" charset="0"/>
            </a:endParaRPr>
          </a:p>
        </p:txBody>
      </p:sp>
      <p:sp>
        <p:nvSpPr>
          <p:cNvPr id="13" name="Rectangle 12"/>
          <p:cNvSpPr/>
          <p:nvPr/>
        </p:nvSpPr>
        <p:spPr bwMode="auto">
          <a:xfrm>
            <a:off x="1714480" y="3857628"/>
            <a:ext cx="4429156" cy="985838"/>
          </a:xfrm>
          <a:prstGeom prst="rect">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2</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Infer its model</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i="1" dirty="0"/>
              <a:t>(</a:t>
            </a:r>
            <a:r>
              <a:rPr lang="en-US" i="1" dirty="0" smtClean="0"/>
              <a:t>message format and protocol automaton)</a:t>
            </a:r>
            <a:endParaRPr kumimoji="0" lang="en-US" sz="1800" b="0" i="1" u="none" strike="noStrike" cap="none" normalizeH="0" baseline="0" dirty="0" smtClean="0">
              <a:ln>
                <a:noFill/>
              </a:ln>
              <a:solidFill>
                <a:schemeClr val="bg1"/>
              </a:solidFill>
              <a:effectLst/>
              <a:latin typeface="Arial" charset="0"/>
              <a:cs typeface="Arial" charset="0"/>
            </a:endParaRPr>
          </a:p>
        </p:txBody>
      </p:sp>
      <p:sp>
        <p:nvSpPr>
          <p:cNvPr id="14" name="Rectangle 13"/>
          <p:cNvSpPr/>
          <p:nvPr/>
        </p:nvSpPr>
        <p:spPr bwMode="auto">
          <a:xfrm>
            <a:off x="500034" y="5286388"/>
            <a:ext cx="5000660" cy="1000132"/>
          </a:xfrm>
          <a:prstGeom prst="rect">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3</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Simulate smart </a:t>
            </a:r>
            <a:r>
              <a:rPr lang="en-US" dirty="0" err="1" smtClean="0"/>
              <a:t>fuzzing</a:t>
            </a:r>
            <a:r>
              <a:rPr lang="en-US" dirty="0" smtClean="0"/>
              <a:t> actors</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i="1" dirty="0" smtClean="0"/>
              <a:t>(support </a:t>
            </a:r>
            <a:r>
              <a:rPr lang="en-US" i="1" dirty="0" err="1" smtClean="0"/>
              <a:t>fuzzing</a:t>
            </a:r>
            <a:r>
              <a:rPr lang="en-US" i="1" dirty="0" smtClean="0"/>
              <a:t> mutation and generation)</a:t>
            </a:r>
            <a:endParaRPr kumimoji="0" lang="en-US" sz="1800" b="0" i="1" u="none" strike="noStrike" cap="none" normalizeH="0" baseline="0" dirty="0" smtClean="0">
              <a:ln>
                <a:noFill/>
              </a:ln>
              <a:solidFill>
                <a:schemeClr val="bg1"/>
              </a:solidFill>
              <a:effectLst/>
              <a:latin typeface="Arial" charset="0"/>
              <a:cs typeface="Arial" charset="0"/>
            </a:endParaRPr>
          </a:p>
        </p:txBody>
      </p:sp>
      <p:sp>
        <p:nvSpPr>
          <p:cNvPr id="15" name="Flèche vers le bas 14"/>
          <p:cNvSpPr/>
          <p:nvPr/>
        </p:nvSpPr>
        <p:spPr bwMode="auto">
          <a:xfrm>
            <a:off x="4214810" y="3429000"/>
            <a:ext cx="500066" cy="500066"/>
          </a:xfrm>
          <a:prstGeom prst="downArrow">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
        <p:nvSpPr>
          <p:cNvPr id="16" name="Flèche vers le bas 15"/>
          <p:cNvSpPr/>
          <p:nvPr/>
        </p:nvSpPr>
        <p:spPr bwMode="auto">
          <a:xfrm>
            <a:off x="2714612" y="4786322"/>
            <a:ext cx="500066" cy="571504"/>
          </a:xfrm>
          <a:prstGeom prst="downArrow">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
        <p:nvSpPr>
          <p:cNvPr id="17" name="Rectangle 16"/>
          <p:cNvSpPr/>
          <p:nvPr/>
        </p:nvSpPr>
        <p:spPr bwMode="auto">
          <a:xfrm>
            <a:off x="5786446" y="5286388"/>
            <a:ext cx="3143272" cy="928694"/>
          </a:xfrm>
          <a:prstGeom prst="rect">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4</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Analyze TOE behavior</a:t>
            </a:r>
          </a:p>
          <a:p>
            <a:pPr algn="ctr"/>
            <a:r>
              <a:rPr lang="en-US" dirty="0" smtClean="0"/>
              <a:t>(AVA_VAN</a:t>
            </a:r>
            <a:r>
              <a:rPr lang="en-US" dirty="0" smtClean="0"/>
              <a:t>)</a:t>
            </a:r>
            <a:endParaRPr lang="en-US" dirty="0" smtClean="0"/>
          </a:p>
        </p:txBody>
      </p:sp>
      <p:sp>
        <p:nvSpPr>
          <p:cNvPr id="18" name="Flèche droite 17"/>
          <p:cNvSpPr/>
          <p:nvPr/>
        </p:nvSpPr>
        <p:spPr bwMode="auto">
          <a:xfrm>
            <a:off x="5429256" y="5500702"/>
            <a:ext cx="571504" cy="571504"/>
          </a:xfrm>
          <a:prstGeom prst="rightArrow">
            <a:avLst/>
          </a:prstGeom>
          <a:ln>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
        <p:nvSpPr>
          <p:cNvPr id="19" name="Rectangle 18"/>
          <p:cNvSpPr/>
          <p:nvPr/>
        </p:nvSpPr>
        <p:spPr bwMode="auto">
          <a:xfrm>
            <a:off x="6429388" y="3857628"/>
            <a:ext cx="2500330" cy="985838"/>
          </a:xfrm>
          <a:prstGeom prst="rect">
            <a:avLst/>
          </a:prstGeom>
          <a:ln>
            <a:prstDash val="dash"/>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shade val="50000"/>
            </a:schemeClr>
          </a:lnRef>
          <a:fillRef idx="1">
            <a:schemeClr val="accent2"/>
          </a:fillRef>
          <a:effectRef idx="0">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b="1" dirty="0" smtClean="0"/>
              <a:t>STEP 2bis</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Manually refine model</a:t>
            </a:r>
          </a:p>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r>
              <a:rPr lang="en-US" dirty="0" smtClean="0"/>
              <a:t>(ADV_TDS, ADV_IMP)</a:t>
            </a:r>
          </a:p>
        </p:txBody>
      </p:sp>
      <p:sp>
        <p:nvSpPr>
          <p:cNvPr id="20" name="Flèche courbée vers la gauche 19"/>
          <p:cNvSpPr/>
          <p:nvPr/>
        </p:nvSpPr>
        <p:spPr bwMode="auto">
          <a:xfrm>
            <a:off x="6000760" y="3929066"/>
            <a:ext cx="571504" cy="928694"/>
          </a:xfrm>
          <a:prstGeom prst="curvedLeftArrow">
            <a:avLst/>
          </a:prstGeom>
          <a:ln>
            <a:prstDash val="solid"/>
            <a:headEnd type="none" w="med" len="med"/>
            <a:tailEnd type="none"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down)">
                                      <p:cBhvr>
                                        <p:cTn id="7" dur="500"/>
                                        <p:tgtEl>
                                          <p:spTgt spid="13"/>
                                        </p:tgtEl>
                                      </p:cBhvr>
                                    </p:animEffect>
                                  </p:childTnLst>
                                </p:cTn>
                              </p:par>
                              <p:par>
                                <p:cTn id="8" presetID="5" presetClass="entr" presetSubtype="5"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checkerboard(down)">
                                      <p:cBhvr>
                                        <p:cTn id="10" dur="5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5"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checkerboard(down)">
                                      <p:cBhvr>
                                        <p:cTn id="15" dur="500"/>
                                        <p:tgtEl>
                                          <p:spTgt spid="20"/>
                                        </p:tgtEl>
                                      </p:cBhvr>
                                    </p:animEffect>
                                  </p:childTnLst>
                                </p:cTn>
                              </p:par>
                              <p:par>
                                <p:cTn id="16" presetID="5" presetClass="entr" presetSubtype="5" fill="hold" grpId="0" nodeType="with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checkerboard(down)">
                                      <p:cBhvr>
                                        <p:cTn id="18" dur="500"/>
                                        <p:tgtEl>
                                          <p:spTgt spid="19"/>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5"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checkerboard(down)">
                                      <p:cBhvr>
                                        <p:cTn id="23" dur="500"/>
                                        <p:tgtEl>
                                          <p:spTgt spid="16"/>
                                        </p:tgtEl>
                                      </p:cBhvr>
                                    </p:animEffect>
                                  </p:childTnLst>
                                </p:cTn>
                              </p:par>
                              <p:par>
                                <p:cTn id="24" presetID="5" presetClass="entr" presetSubtype="5"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checkerboard(down)">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checkerboard(across)">
                                      <p:cBhvr>
                                        <p:cTn id="31" dur="500"/>
                                        <p:tgtEl>
                                          <p:spTgt spid="18"/>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checkerboard(across)">
                                      <p:cBhvr>
                                        <p:cTn id="3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18" grpId="0" animBg="1"/>
      <p:bldP spid="19" grpId="0" animBg="1"/>
      <p:bldP spid="2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bwMode="auto">
          <a:xfrm>
            <a:off x="457200" y="3006725"/>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fr-FR" dirty="0" smtClean="0"/>
              <a:t>Conclusion</a:t>
            </a:r>
            <a:endParaRPr lang="fr-FR" dirty="0" smtClean="0"/>
          </a:p>
        </p:txBody>
      </p:sp>
      <p:sp>
        <p:nvSpPr>
          <p:cNvPr id="33795"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2000" i="1">
              <a:solidFill>
                <a:srgbClr val="C0504D"/>
              </a:solidFill>
              <a:latin typeface="Verdana"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511175" indent="-5111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rPr>
              <a:t>Open source tool</a:t>
            </a:r>
            <a:r>
              <a:rPr lang="en-US" sz="1600" dirty="0">
                <a:solidFill>
                  <a:srgbClr val="0070C0"/>
                </a:solidFill>
                <a:latin typeface="Verdana" pitchFamily="34" charset="0"/>
              </a:rPr>
              <a:t> </a:t>
            </a:r>
            <a:r>
              <a:rPr lang="en-US" sz="1600" dirty="0" smtClean="0">
                <a:solidFill>
                  <a:srgbClr val="0070C0"/>
                </a:solidFill>
                <a:latin typeface="Verdana" pitchFamily="34" charset="0"/>
              </a:rPr>
              <a:t>to infer, simulate and fuzz protocols</a:t>
            </a:r>
          </a:p>
          <a:p>
            <a:pPr marL="1254125" lvl="1" indent="-5111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Maintained by a </a:t>
            </a:r>
            <a:r>
              <a:rPr lang="en-US" sz="1600" b="1" dirty="0" smtClean="0">
                <a:solidFill>
                  <a:srgbClr val="0070C0"/>
                </a:solidFill>
                <a:latin typeface="Verdana" pitchFamily="34" charset="0"/>
              </a:rPr>
              <a:t>community of experts</a:t>
            </a:r>
            <a:endParaRPr lang="en-US" sz="1600" dirty="0">
              <a:solidFill>
                <a:srgbClr val="0070C0"/>
              </a:solidFill>
              <a:latin typeface="Verdana" pitchFamily="34" charset="0"/>
            </a:endParaRPr>
          </a:p>
          <a:p>
            <a:pPr marL="511175" indent="-5111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err="1">
                <a:solidFill>
                  <a:srgbClr val="0070C0"/>
                </a:solidFill>
                <a:latin typeface="Verdana" pitchFamily="34" charset="0"/>
              </a:rPr>
              <a:t>Netzob</a:t>
            </a:r>
            <a:r>
              <a:rPr lang="en-US" sz="1600" dirty="0">
                <a:solidFill>
                  <a:srgbClr val="0070C0"/>
                </a:solidFill>
                <a:latin typeface="Verdana" pitchFamily="34" charset="0"/>
              </a:rPr>
              <a:t> helps developers and CC evaluators </a:t>
            </a:r>
            <a:r>
              <a:rPr lang="en-US" sz="1600" dirty="0" smtClean="0">
                <a:solidFill>
                  <a:srgbClr val="0070C0"/>
                </a:solidFill>
                <a:latin typeface="Verdana" pitchFamily="34" charset="0"/>
              </a:rPr>
              <a:t>where </a:t>
            </a:r>
            <a:r>
              <a:rPr lang="en-US" sz="1600" dirty="0">
                <a:solidFill>
                  <a:srgbClr val="0070C0"/>
                </a:solidFill>
                <a:latin typeface="Verdana" pitchFamily="34" charset="0"/>
              </a:rPr>
              <a:t>automation, accuracy and </a:t>
            </a:r>
            <a:r>
              <a:rPr lang="en-US" sz="1600" dirty="0" smtClean="0">
                <a:solidFill>
                  <a:srgbClr val="0070C0"/>
                </a:solidFill>
                <a:latin typeface="Verdana" pitchFamily="34" charset="0"/>
              </a:rPr>
              <a:t>reproducibility </a:t>
            </a:r>
            <a:r>
              <a:rPr lang="en-US" sz="1600" dirty="0">
                <a:solidFill>
                  <a:srgbClr val="0070C0"/>
                </a:solidFill>
                <a:latin typeface="Verdana" pitchFamily="34" charset="0"/>
              </a:rPr>
              <a:t>are </a:t>
            </a:r>
            <a:r>
              <a:rPr lang="en-US" sz="1600" dirty="0" smtClean="0">
                <a:solidFill>
                  <a:srgbClr val="0070C0"/>
                </a:solidFill>
                <a:latin typeface="Verdana" pitchFamily="34" charset="0"/>
              </a:rPr>
              <a:t>essential</a:t>
            </a:r>
            <a:endParaRPr lang="en-US" sz="1600" dirty="0">
              <a:solidFill>
                <a:srgbClr val="0070C0"/>
              </a:solidFill>
              <a:latin typeface="Verdana" pitchFamily="34" charset="0"/>
            </a:endParaRPr>
          </a:p>
          <a:p>
            <a:pPr marL="1254125" lvl="1" indent="-5111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rPr>
              <a:t>Attesting protocol compliance</a:t>
            </a:r>
          </a:p>
          <a:p>
            <a:pPr marL="1254125" lvl="1" indent="-5111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rPr>
              <a:t>Testing detection capabilities</a:t>
            </a:r>
          </a:p>
          <a:p>
            <a:pPr marL="1254125" lvl="1" indent="-5111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rPr>
              <a:t>Realizing vulnerability analysis of implementations</a:t>
            </a:r>
          </a:p>
          <a:p>
            <a:pPr marL="511175" indent="-5111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Successfully </a:t>
            </a:r>
            <a:r>
              <a:rPr lang="en-US" sz="1600" dirty="0">
                <a:solidFill>
                  <a:srgbClr val="0070C0"/>
                </a:solidFill>
                <a:latin typeface="Verdana" pitchFamily="34" charset="0"/>
              </a:rPr>
              <a:t>applied in </a:t>
            </a:r>
            <a:r>
              <a:rPr lang="en-US" sz="1600" dirty="0" smtClean="0">
                <a:solidFill>
                  <a:srgbClr val="0070C0"/>
                </a:solidFill>
                <a:latin typeface="Verdana" pitchFamily="34" charset="0"/>
              </a:rPr>
              <a:t>AMOSSYS ITSEF and in research team (</a:t>
            </a:r>
            <a:r>
              <a:rPr lang="en-US" sz="1600" dirty="0" err="1" smtClean="0">
                <a:solidFill>
                  <a:srgbClr val="0070C0"/>
                </a:solidFill>
                <a:latin typeface="Verdana" pitchFamily="34" charset="0"/>
              </a:rPr>
              <a:t>Supelec</a:t>
            </a:r>
            <a:r>
              <a:rPr lang="en-US" sz="1600" dirty="0" smtClean="0">
                <a:solidFill>
                  <a:srgbClr val="0070C0"/>
                </a:solidFill>
                <a:latin typeface="Verdana" pitchFamily="34" charset="0"/>
              </a:rPr>
              <a:t> </a:t>
            </a:r>
            <a:r>
              <a:rPr lang="en-US" sz="1600" dirty="0" err="1" smtClean="0">
                <a:solidFill>
                  <a:srgbClr val="0070C0"/>
                </a:solidFill>
                <a:latin typeface="Verdana" pitchFamily="34" charset="0"/>
              </a:rPr>
              <a:t>CIDer</a:t>
            </a:r>
            <a:r>
              <a:rPr lang="en-US" sz="1600" dirty="0" smtClean="0">
                <a:solidFill>
                  <a:srgbClr val="0070C0"/>
                </a:solidFill>
                <a:latin typeface="Verdana" pitchFamily="34" charset="0"/>
              </a:rPr>
              <a:t>)</a:t>
            </a:r>
          </a:p>
          <a:p>
            <a:pPr marL="511175" indent="-5111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smtClean="0">
                <a:solidFill>
                  <a:srgbClr val="0070C0"/>
                </a:solidFill>
                <a:latin typeface="Verdana" pitchFamily="34" charset="0"/>
              </a:rPr>
              <a:t>Provide up-to-date academic researches in an operational context</a:t>
            </a:r>
            <a:endParaRPr lang="en-US" sz="1600" b="1" dirty="0">
              <a:solidFill>
                <a:srgbClr val="0070C0"/>
              </a:solidFill>
              <a:latin typeface="Verdana" pitchFamily="34" charset="0"/>
            </a:endParaRPr>
          </a:p>
        </p:txBody>
      </p:sp>
      <p:sp>
        <p:nvSpPr>
          <p:cNvPr id="34819"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4B4D03F4-93F5-4D89-8A8C-BC801F2EA183}"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34</a:t>
            </a:fld>
            <a:endParaRPr lang="fr-FR" sz="1200" b="1">
              <a:solidFill>
                <a:srgbClr val="FFFFFF"/>
              </a:solidFill>
              <a:latin typeface="Calibri" pitchFamily="34" charset="0"/>
            </a:endParaRPr>
          </a:p>
        </p:txBody>
      </p:sp>
      <p:sp>
        <p:nvSpPr>
          <p:cNvPr id="34820"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smtClean="0">
                <a:solidFill>
                  <a:srgbClr val="C0504D"/>
                </a:solidFill>
                <a:latin typeface="Verdana" pitchFamily="34" charset="0"/>
              </a:rPr>
              <a:t>Conclusion</a:t>
            </a:r>
            <a:endParaRPr lang="fr-FR" sz="2000" i="1" dirty="0">
              <a:solidFill>
                <a:srgbClr val="C0504D"/>
              </a:solidFill>
              <a:latin typeface="Verdana" pitchFamily="34"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solidFill>
                  <a:srgbClr val="C0504D"/>
                </a:solidFill>
                <a:latin typeface="Verdana" pitchFamily="34" charset="0"/>
              </a:rPr>
              <a:t>Evaluation of Communication </a:t>
            </a:r>
            <a:r>
              <a:rPr lang="fr-FR" sz="2800" dirty="0" err="1">
                <a:solidFill>
                  <a:srgbClr val="C0504D"/>
                </a:solidFill>
                <a:latin typeface="Verdana" pitchFamily="34" charset="0"/>
              </a:rPr>
              <a:t>Protocols</a:t>
            </a:r>
            <a:endParaRPr lang="fr-FR" sz="2800" dirty="0">
              <a:solidFill>
                <a:srgbClr val="C0504D"/>
              </a:solidFill>
              <a:latin typeface="Verdana" pitchFamily="34" charset="0"/>
            </a:endParaRP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dirty="0" smtClean="0">
                <a:solidFill>
                  <a:srgbClr val="C0504D"/>
                </a:solidFill>
                <a:latin typeface="Verdana" pitchFamily="34" charset="0"/>
              </a:rPr>
              <a:t>Conclusion</a:t>
            </a:r>
            <a:endParaRPr lang="fr-FR" sz="2000" i="1" dirty="0">
              <a:solidFill>
                <a:srgbClr val="C0504D"/>
              </a:solidFill>
              <a:latin typeface="Verdana" pitchFamily="34" charset="0"/>
            </a:endParaRPr>
          </a:p>
        </p:txBody>
      </p:sp>
      <p:pic>
        <p:nvPicPr>
          <p:cNvPr id="35844" name="Picture 4" descr="\\VBOXSVR\Windows7\logo_gris.png"/>
          <p:cNvPicPr>
            <a:picLocks noChangeAspect="1" noChangeArrowheads="1"/>
          </p:cNvPicPr>
          <p:nvPr/>
        </p:nvPicPr>
        <p:blipFill>
          <a:blip r:embed="rId2"/>
          <a:srcRect/>
          <a:stretch>
            <a:fillRect/>
          </a:stretch>
        </p:blipFill>
        <p:spPr bwMode="auto">
          <a:xfrm>
            <a:off x="6215074" y="1500174"/>
            <a:ext cx="2168096" cy="4095782"/>
          </a:xfrm>
          <a:prstGeom prst="rect">
            <a:avLst/>
          </a:prstGeom>
          <a:noFill/>
        </p:spPr>
      </p:pic>
      <p:sp>
        <p:nvSpPr>
          <p:cNvPr id="5" name="ZoneTexte 4"/>
          <p:cNvSpPr txBox="1"/>
          <p:nvPr/>
        </p:nvSpPr>
        <p:spPr>
          <a:xfrm>
            <a:off x="5643570" y="5643578"/>
            <a:ext cx="2571768" cy="707886"/>
          </a:xfrm>
          <a:prstGeom prst="rect">
            <a:avLst/>
          </a:prstGeom>
          <a:noFill/>
        </p:spPr>
        <p:txBody>
          <a:bodyPr wrap="square" rtlCol="0">
            <a:spAutoFit/>
          </a:bodyPr>
          <a:lstStyle/>
          <a:p>
            <a:pPr algn="ctr"/>
            <a:r>
              <a:rPr lang="en-US" sz="2000" b="1" dirty="0" smtClean="0">
                <a:solidFill>
                  <a:schemeClr val="tx1"/>
                </a:solidFill>
                <a:latin typeface="Verdana" pitchFamily="34" charset="0"/>
                <a:ea typeface="Verdana" pitchFamily="34" charset="0"/>
                <a:cs typeface="Verdana" pitchFamily="34" charset="0"/>
              </a:rPr>
              <a:t>www.netzob.org </a:t>
            </a:r>
          </a:p>
          <a:p>
            <a:pPr algn="ctr"/>
            <a:r>
              <a:rPr lang="en-US" sz="2000" b="1" dirty="0" smtClean="0">
                <a:solidFill>
                  <a:schemeClr val="tx1"/>
                </a:solidFill>
                <a:latin typeface="Verdana" pitchFamily="34" charset="0"/>
                <a:ea typeface="Verdana" pitchFamily="34" charset="0"/>
                <a:cs typeface="Verdana" pitchFamily="34" charset="0"/>
              </a:rPr>
              <a:t>@</a:t>
            </a:r>
            <a:r>
              <a:rPr lang="en-US" sz="2000" b="1" dirty="0" err="1" smtClean="0">
                <a:solidFill>
                  <a:schemeClr val="tx1"/>
                </a:solidFill>
                <a:latin typeface="Verdana" pitchFamily="34" charset="0"/>
                <a:ea typeface="Verdana" pitchFamily="34" charset="0"/>
                <a:cs typeface="Verdana" pitchFamily="34" charset="0"/>
              </a:rPr>
              <a:t>Netzob</a:t>
            </a:r>
            <a:r>
              <a:rPr lang="en-US" sz="2000" b="1" dirty="0" smtClean="0">
                <a:solidFill>
                  <a:schemeClr val="tx1"/>
                </a:solidFill>
                <a:latin typeface="Verdana" pitchFamily="34" charset="0"/>
                <a:ea typeface="Verdana" pitchFamily="34" charset="0"/>
                <a:cs typeface="Verdana" pitchFamily="34" charset="0"/>
              </a:rPr>
              <a:t>	</a:t>
            </a:r>
            <a:endParaRPr lang="en-US" sz="2000" b="1" dirty="0">
              <a:solidFill>
                <a:schemeClr val="tx1"/>
              </a:solidFill>
              <a:latin typeface="Verdana" pitchFamily="34" charset="0"/>
              <a:ea typeface="Verdana" pitchFamily="34" charset="0"/>
              <a:cs typeface="Verdana" pitchFamily="34" charset="0"/>
            </a:endParaRPr>
          </a:p>
        </p:txBody>
      </p:sp>
      <p:sp>
        <p:nvSpPr>
          <p:cNvPr id="7" name="ZoneTexte 6"/>
          <p:cNvSpPr txBox="1"/>
          <p:nvPr/>
        </p:nvSpPr>
        <p:spPr>
          <a:xfrm>
            <a:off x="2285984" y="3000372"/>
            <a:ext cx="3494867" cy="769441"/>
          </a:xfrm>
          <a:prstGeom prst="rect">
            <a:avLst/>
          </a:prstGeom>
          <a:noFill/>
        </p:spPr>
        <p:txBody>
          <a:bodyPr wrap="none" rtlCol="0">
            <a:spAutoFit/>
          </a:bodyPr>
          <a:lstStyle/>
          <a:p>
            <a:r>
              <a:rPr lang="en-US" sz="4400" dirty="0" smtClean="0">
                <a:solidFill>
                  <a:schemeClr val="tx1"/>
                </a:solidFill>
                <a:latin typeface="Verdana" pitchFamily="34" charset="0"/>
                <a:ea typeface="Verdana" pitchFamily="34" charset="0"/>
                <a:cs typeface="Verdana" pitchFamily="34" charset="0"/>
              </a:rPr>
              <a:t>Questions ?</a:t>
            </a:r>
            <a:endParaRPr lang="en-US" sz="4400" dirty="0">
              <a:solidFill>
                <a:schemeClr val="tx1"/>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bwMode="auto">
          <a:xfrm>
            <a:off x="457200" y="3006725"/>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fr-FR" dirty="0" err="1" smtClean="0"/>
              <a:t>Context</a:t>
            </a:r>
            <a:r>
              <a:rPr lang="fr-FR" dirty="0" smtClean="0"/>
              <a:t/>
            </a:r>
            <a:br>
              <a:rPr lang="fr-FR" dirty="0" smtClean="0"/>
            </a:br>
            <a:r>
              <a:rPr lang="en-US" sz="2800" dirty="0" smtClean="0"/>
              <a:t>Evaluation of Communication Protocols</a:t>
            </a:r>
            <a:r>
              <a:rPr lang="en-US" sz="4400" dirty="0" smtClean="0"/>
              <a:t/>
            </a:r>
            <a:br>
              <a:rPr lang="en-US" sz="4400" dirty="0" smtClean="0"/>
            </a:br>
            <a:r>
              <a:rPr lang="fr-FR" dirty="0" smtClean="0"/>
              <a:t/>
            </a:r>
            <a:br>
              <a:rPr lang="fr-FR" dirty="0" smtClean="0"/>
            </a:br>
            <a:endParaRPr lang="fr-FR" dirty="0" smtClean="0"/>
          </a:p>
        </p:txBody>
      </p:sp>
      <p:sp>
        <p:nvSpPr>
          <p:cNvPr id="6147"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170" name="Picture 2" descr="\\VBOXSVR\vbox\iCCC2012_img\flux_communication.png"/>
          <p:cNvPicPr>
            <a:picLocks noChangeAspect="1" noChangeArrowheads="1"/>
          </p:cNvPicPr>
          <p:nvPr/>
        </p:nvPicPr>
        <p:blipFill>
          <a:blip r:embed="rId4"/>
          <a:srcRect/>
          <a:stretch>
            <a:fillRect/>
          </a:stretch>
        </p:blipFill>
        <p:spPr bwMode="auto">
          <a:xfrm>
            <a:off x="2256404" y="3929066"/>
            <a:ext cx="4887650" cy="2214578"/>
          </a:xfrm>
          <a:prstGeom prst="rect">
            <a:avLst/>
          </a:prstGeom>
          <a:noFill/>
          <a:ln w="9525">
            <a:noFill/>
            <a:miter lim="800000"/>
            <a:headEnd/>
            <a:tailEnd/>
          </a:ln>
        </p:spPr>
      </p:pic>
      <p:sp>
        <p:nvSpPr>
          <p:cNvPr id="7171"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511175" indent="-511175">
              <a:lnSpc>
                <a:spcPct val="150000"/>
              </a:lnSpc>
              <a:spcBef>
                <a:spcPts val="375"/>
              </a:spcBef>
              <a:buClr>
                <a:srgbClr val="1F497D"/>
              </a:buClr>
              <a:buFont typeface="Arial"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ea typeface="Verdana" pitchFamily="34" charset="0"/>
                <a:cs typeface="Verdana" pitchFamily="34" charset="0"/>
              </a:rPr>
              <a:t>Perimeter of our talk - </a:t>
            </a:r>
            <a:r>
              <a:rPr lang="en-US" sz="1600" b="1" dirty="0" smtClean="0">
                <a:solidFill>
                  <a:srgbClr val="0070C0"/>
                </a:solidFill>
                <a:latin typeface="Verdana" pitchFamily="34" charset="0"/>
                <a:ea typeface="Verdana" pitchFamily="34" charset="0"/>
                <a:cs typeface="Verdana" pitchFamily="34" charset="0"/>
              </a:rPr>
              <a:t>security evaluation of</a:t>
            </a:r>
          </a:p>
          <a:p>
            <a:pPr marL="739775" lvl="1" indent="-282575">
              <a:lnSpc>
                <a:spcPct val="150000"/>
              </a:lnSpc>
              <a:spcBef>
                <a:spcPts val="375"/>
              </a:spcBef>
              <a:buClr>
                <a:srgbClr val="1F497D"/>
              </a:buClr>
              <a:buFont typeface="Arial"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smtClean="0">
                <a:solidFill>
                  <a:srgbClr val="0070C0"/>
                </a:solidFill>
                <a:latin typeface="Verdana" pitchFamily="34" charset="0"/>
                <a:ea typeface="Verdana" pitchFamily="34" charset="0"/>
                <a:cs typeface="Verdana" pitchFamily="34" charset="0"/>
              </a:rPr>
              <a:t>Implementation of secure protocols</a:t>
            </a:r>
          </a:p>
          <a:p>
            <a:pPr marL="1139825" lvl="2" indent="-225425">
              <a:lnSpc>
                <a:spcPct val="150000"/>
              </a:lnSpc>
              <a:spcBef>
                <a:spcPts val="375"/>
              </a:spcBef>
              <a:buClr>
                <a:srgbClr val="1F497D"/>
              </a:buClr>
              <a:buFont typeface="Arial"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i="1" dirty="0" smtClean="0">
                <a:solidFill>
                  <a:srgbClr val="0070C0"/>
                </a:solidFill>
                <a:latin typeface="Verdana" pitchFamily="34" charset="0"/>
                <a:ea typeface="Verdana" pitchFamily="34" charset="0"/>
                <a:cs typeface="Verdana" pitchFamily="34" charset="0"/>
              </a:rPr>
              <a:t>IKE, </a:t>
            </a:r>
            <a:r>
              <a:rPr lang="en-US" sz="1600" i="1" dirty="0" err="1" smtClean="0">
                <a:solidFill>
                  <a:srgbClr val="0070C0"/>
                </a:solidFill>
                <a:latin typeface="Verdana" pitchFamily="34" charset="0"/>
                <a:ea typeface="Verdana" pitchFamily="34" charset="0"/>
                <a:cs typeface="Verdana" pitchFamily="34" charset="0"/>
              </a:rPr>
              <a:t>IPsec</a:t>
            </a:r>
            <a:r>
              <a:rPr lang="en-US" sz="1600" i="1" dirty="0" smtClean="0">
                <a:solidFill>
                  <a:srgbClr val="0070C0"/>
                </a:solidFill>
                <a:latin typeface="Verdana" pitchFamily="34" charset="0"/>
                <a:ea typeface="Verdana" pitchFamily="34" charset="0"/>
                <a:cs typeface="Verdana" pitchFamily="34" charset="0"/>
              </a:rPr>
              <a:t>, TLS, EAP, proprietary protocols, etc.</a:t>
            </a:r>
          </a:p>
          <a:p>
            <a:pPr marL="739775" lvl="1" indent="-282575">
              <a:lnSpc>
                <a:spcPct val="150000"/>
              </a:lnSpc>
              <a:spcBef>
                <a:spcPts val="375"/>
              </a:spcBef>
              <a:buClr>
                <a:srgbClr val="1F497D"/>
              </a:buClr>
              <a:buFont typeface="Arial"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smtClean="0">
                <a:solidFill>
                  <a:srgbClr val="0070C0"/>
                </a:solidFill>
                <a:latin typeface="Verdana" pitchFamily="34" charset="0"/>
                <a:ea typeface="Verdana" pitchFamily="34" charset="0"/>
                <a:cs typeface="Verdana" pitchFamily="34" charset="0"/>
              </a:rPr>
              <a:t>Security products</a:t>
            </a:r>
            <a:r>
              <a:rPr lang="en-US" sz="1600" dirty="0" smtClean="0">
                <a:solidFill>
                  <a:srgbClr val="0070C0"/>
                </a:solidFill>
                <a:latin typeface="Verdana" pitchFamily="34" charset="0"/>
                <a:ea typeface="Verdana" pitchFamily="34" charset="0"/>
                <a:cs typeface="Verdana" pitchFamily="34" charset="0"/>
              </a:rPr>
              <a:t> that detect, filter, block, transform a communication flow</a:t>
            </a:r>
          </a:p>
          <a:p>
            <a:pPr marL="1139825" lvl="2" indent="-225425">
              <a:lnSpc>
                <a:spcPct val="150000"/>
              </a:lnSpc>
              <a:spcBef>
                <a:spcPts val="375"/>
              </a:spcBef>
              <a:buClr>
                <a:srgbClr val="1F497D"/>
              </a:buClr>
              <a:buFont typeface="Arial"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i="1" dirty="0" smtClean="0">
                <a:solidFill>
                  <a:srgbClr val="0070C0"/>
                </a:solidFill>
                <a:latin typeface="Verdana" pitchFamily="34" charset="0"/>
                <a:ea typeface="Verdana" pitchFamily="34" charset="0"/>
                <a:cs typeface="Verdana" pitchFamily="34" charset="0"/>
              </a:rPr>
              <a:t>NIDS, HIDS, FW, AV</a:t>
            </a:r>
            <a:endParaRPr lang="en-US" sz="1600" i="1" dirty="0">
              <a:solidFill>
                <a:srgbClr val="0070C0"/>
              </a:solidFill>
              <a:latin typeface="Verdana" pitchFamily="34" charset="0"/>
              <a:ea typeface="Verdana" pitchFamily="34" charset="0"/>
              <a:cs typeface="Verdana" pitchFamily="34" charset="0"/>
            </a:endParaRPr>
          </a:p>
        </p:txBody>
      </p:sp>
      <p:sp>
        <p:nvSpPr>
          <p:cNvPr id="7172"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6D84A89B-2CE8-421A-AC5A-E7A2201D217F}"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a:t>
            </a:fld>
            <a:endParaRPr lang="fr-FR" sz="1200" b="1">
              <a:solidFill>
                <a:srgbClr val="FFFFFF"/>
              </a:solidFill>
              <a:latin typeface="Calibri" pitchFamily="34" charset="0"/>
            </a:endParaRPr>
          </a:p>
        </p:txBody>
      </p:sp>
      <p:sp>
        <p:nvSpPr>
          <p:cNvPr id="7173"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C0504D"/>
                </a:solidFill>
                <a:latin typeface="Verdana" pitchFamily="34" charset="0"/>
              </a:rPr>
              <a:t>Context</a:t>
            </a:r>
            <a:endParaRPr lang="fr-FR" sz="2000" i="1">
              <a:solidFill>
                <a:srgbClr val="C0504D"/>
              </a:solidFill>
              <a:latin typeface="Verdana" pitchFamily="34" charset="0"/>
            </a:endParaRPr>
          </a:p>
        </p:txBody>
      </p:sp>
    </p:spTree>
  </p:cSld>
  <p:clrMapOvr>
    <a:overrideClrMapping bg1="lt1" tx1="dk1" bg2="lt2" tx2="dk2" accent1="accent1" accent2="accent2" accent3="accent3" accent4="accent4" accent5="accent5" accent6="accent6" hlink="hlink" folHlink="folHlink"/>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511175" indent="-511175">
              <a:lnSpc>
                <a:spcPct val="150000"/>
              </a:lnSpc>
              <a:spcBef>
                <a:spcPts val="375"/>
              </a:spcBef>
              <a:buClr>
                <a:srgbClr val="1F497D"/>
              </a:buClr>
              <a:buFont typeface="Arial"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fr-FR" sz="1600" dirty="0">
                <a:solidFill>
                  <a:srgbClr val="0070C0"/>
                </a:solidFill>
                <a:latin typeface="Verdana" pitchFamily="34" charset="0"/>
                <a:ea typeface="Verdana" pitchFamily="34" charset="0"/>
                <a:cs typeface="Verdana" pitchFamily="34" charset="0"/>
              </a:rPr>
              <a:t>Identification of </a:t>
            </a:r>
            <a:r>
              <a:rPr lang="fr-FR" sz="1600" dirty="0" err="1" smtClean="0">
                <a:solidFill>
                  <a:srgbClr val="0070C0"/>
                </a:solidFill>
                <a:latin typeface="Verdana" pitchFamily="34" charset="0"/>
                <a:ea typeface="Verdana" pitchFamily="34" charset="0"/>
                <a:cs typeface="Verdana" pitchFamily="34" charset="0"/>
              </a:rPr>
              <a:t>needs</a:t>
            </a:r>
            <a:endParaRPr lang="fr-FR" sz="1600" dirty="0">
              <a:solidFill>
                <a:srgbClr val="0070C0"/>
              </a:solidFill>
              <a:latin typeface="Verdana" pitchFamily="34" charset="0"/>
              <a:ea typeface="Verdana" pitchFamily="34" charset="0"/>
              <a:cs typeface="Verdana" pitchFamily="34" charset="0"/>
            </a:endParaRPr>
          </a:p>
          <a:p>
            <a:pPr marL="739775" lvl="1" indent="-282575">
              <a:lnSpc>
                <a:spcPct val="150000"/>
              </a:lnSpc>
              <a:spcBef>
                <a:spcPts val="375"/>
              </a:spcBef>
              <a:buClr>
                <a:srgbClr val="1F497D"/>
              </a:buClr>
              <a:buFont typeface="Arial"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fr-FR" sz="1600" b="1" dirty="0" err="1">
                <a:solidFill>
                  <a:srgbClr val="0070C0"/>
                </a:solidFill>
                <a:latin typeface="Verdana" pitchFamily="34" charset="0"/>
                <a:ea typeface="Verdana" pitchFamily="34" charset="0"/>
                <a:cs typeface="Verdana" pitchFamily="34" charset="0"/>
              </a:rPr>
              <a:t>Implementation</a:t>
            </a:r>
            <a:r>
              <a:rPr lang="fr-FR" sz="1600" b="1" dirty="0">
                <a:solidFill>
                  <a:srgbClr val="0070C0"/>
                </a:solidFill>
                <a:latin typeface="Verdana" pitchFamily="34" charset="0"/>
                <a:ea typeface="Verdana" pitchFamily="34" charset="0"/>
                <a:cs typeface="Verdana" pitchFamily="34" charset="0"/>
              </a:rPr>
              <a:t> of </a:t>
            </a:r>
            <a:r>
              <a:rPr lang="fr-FR" sz="1600" b="1" dirty="0" err="1">
                <a:solidFill>
                  <a:srgbClr val="0070C0"/>
                </a:solidFill>
                <a:latin typeface="Verdana" pitchFamily="34" charset="0"/>
                <a:ea typeface="Verdana" pitchFamily="34" charset="0"/>
                <a:cs typeface="Verdana" pitchFamily="34" charset="0"/>
              </a:rPr>
              <a:t>secure</a:t>
            </a:r>
            <a:r>
              <a:rPr lang="fr-FR" sz="1600" b="1" dirty="0">
                <a:solidFill>
                  <a:srgbClr val="0070C0"/>
                </a:solidFill>
                <a:latin typeface="Verdana" pitchFamily="34" charset="0"/>
                <a:ea typeface="Verdana" pitchFamily="34" charset="0"/>
                <a:cs typeface="Verdana" pitchFamily="34" charset="0"/>
              </a:rPr>
              <a:t> </a:t>
            </a:r>
            <a:r>
              <a:rPr lang="fr-FR" sz="1600" b="1" dirty="0" err="1">
                <a:solidFill>
                  <a:srgbClr val="0070C0"/>
                </a:solidFill>
                <a:latin typeface="Verdana" pitchFamily="34" charset="0"/>
                <a:ea typeface="Verdana" pitchFamily="34" charset="0"/>
                <a:cs typeface="Verdana" pitchFamily="34" charset="0"/>
              </a:rPr>
              <a:t>protocols</a:t>
            </a:r>
            <a:endParaRPr lang="fr-FR" sz="1600" b="1" dirty="0">
              <a:solidFill>
                <a:srgbClr val="0070C0"/>
              </a:solidFill>
              <a:latin typeface="Verdana" pitchFamily="34" charset="0"/>
              <a:ea typeface="Verdana" pitchFamily="34" charset="0"/>
              <a:cs typeface="Verdana" pitchFamily="34" charset="0"/>
            </a:endParaRP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fr-FR" sz="1600" b="1" dirty="0">
                <a:solidFill>
                  <a:srgbClr val="0070C0"/>
                </a:solidFill>
                <a:latin typeface="Verdana" pitchFamily="34" charset="0"/>
                <a:ea typeface="Verdana" pitchFamily="34" charset="0"/>
                <a:cs typeface="Verdana" pitchFamily="34" charset="0"/>
              </a:rPr>
              <a:t>Protocol </a:t>
            </a:r>
            <a:r>
              <a:rPr lang="fr-FR" sz="1600" b="1" dirty="0" err="1">
                <a:solidFill>
                  <a:srgbClr val="0070C0"/>
                </a:solidFill>
                <a:latin typeface="Verdana" pitchFamily="34" charset="0"/>
                <a:ea typeface="Verdana" pitchFamily="34" charset="0"/>
                <a:cs typeface="Verdana" pitchFamily="34" charset="0"/>
              </a:rPr>
              <a:t>compliance</a:t>
            </a:r>
            <a:r>
              <a:rPr lang="fr-FR" sz="1600" b="1" dirty="0">
                <a:solidFill>
                  <a:srgbClr val="0070C0"/>
                </a:solidFill>
                <a:latin typeface="Verdana" pitchFamily="34" charset="0"/>
                <a:ea typeface="Verdana" pitchFamily="34" charset="0"/>
                <a:cs typeface="Verdana" pitchFamily="34" charset="0"/>
              </a:rPr>
              <a:t> </a:t>
            </a:r>
            <a:r>
              <a:rPr lang="fr-FR" sz="1600" dirty="0">
                <a:solidFill>
                  <a:srgbClr val="0070C0"/>
                </a:solidFill>
                <a:latin typeface="Verdana" pitchFamily="34" charset="0"/>
                <a:ea typeface="Verdana" pitchFamily="34" charset="0"/>
                <a:cs typeface="Verdana" pitchFamily="34" charset="0"/>
              </a:rPr>
              <a:t>of </a:t>
            </a:r>
            <a:r>
              <a:rPr lang="fr-FR" sz="1600" dirty="0" err="1">
                <a:solidFill>
                  <a:srgbClr val="0070C0"/>
                </a:solidFill>
                <a:latin typeface="Verdana" pitchFamily="34" charset="0"/>
                <a:ea typeface="Verdana" pitchFamily="34" charset="0"/>
                <a:cs typeface="Verdana" pitchFamily="34" charset="0"/>
              </a:rPr>
              <a:t>implementation</a:t>
            </a:r>
            <a:r>
              <a:rPr lang="fr-FR" sz="1600" dirty="0">
                <a:solidFill>
                  <a:srgbClr val="0070C0"/>
                </a:solidFill>
                <a:latin typeface="Verdana" pitchFamily="34" charset="0"/>
                <a:ea typeface="Verdana" pitchFamily="34" charset="0"/>
                <a:cs typeface="Verdana" pitchFamily="34" charset="0"/>
              </a:rPr>
              <a:t> </a:t>
            </a:r>
            <a:r>
              <a:rPr lang="fr-FR" sz="1600" dirty="0" err="1">
                <a:solidFill>
                  <a:srgbClr val="0070C0"/>
                </a:solidFill>
                <a:latin typeface="Verdana" pitchFamily="34" charset="0"/>
                <a:ea typeface="Verdana" pitchFamily="34" charset="0"/>
                <a:cs typeface="Verdana" pitchFamily="34" charset="0"/>
              </a:rPr>
              <a:t>regarding</a:t>
            </a:r>
            <a:r>
              <a:rPr lang="fr-FR" sz="1600" dirty="0">
                <a:solidFill>
                  <a:srgbClr val="0070C0"/>
                </a:solidFill>
                <a:latin typeface="Verdana" pitchFamily="34" charset="0"/>
                <a:ea typeface="Verdana" pitchFamily="34" charset="0"/>
                <a:cs typeface="Verdana" pitchFamily="34" charset="0"/>
              </a:rPr>
              <a:t> </a:t>
            </a:r>
            <a:r>
              <a:rPr lang="fr-FR" sz="1600" dirty="0" err="1">
                <a:solidFill>
                  <a:srgbClr val="0070C0"/>
                </a:solidFill>
                <a:latin typeface="Verdana" pitchFamily="34" charset="0"/>
                <a:ea typeface="Verdana" pitchFamily="34" charset="0"/>
                <a:cs typeface="Verdana" pitchFamily="34" charset="0"/>
              </a:rPr>
              <a:t>specification</a:t>
            </a:r>
            <a:r>
              <a:rPr lang="fr-FR" sz="1600" dirty="0">
                <a:solidFill>
                  <a:srgbClr val="0070C0"/>
                </a:solidFill>
                <a:latin typeface="Verdana" pitchFamily="34" charset="0"/>
                <a:ea typeface="Verdana" pitchFamily="34" charset="0"/>
                <a:cs typeface="Verdana" pitchFamily="34" charset="0"/>
              </a:rPr>
              <a:t> (RFC 2409 for IKE)</a:t>
            </a: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fr-FR" sz="1600" b="1" dirty="0" err="1">
                <a:solidFill>
                  <a:srgbClr val="0070C0"/>
                </a:solidFill>
                <a:latin typeface="Verdana" pitchFamily="34" charset="0"/>
                <a:ea typeface="Verdana" pitchFamily="34" charset="0"/>
                <a:cs typeface="Verdana" pitchFamily="34" charset="0"/>
              </a:rPr>
              <a:t>Vulnerability</a:t>
            </a:r>
            <a:r>
              <a:rPr lang="fr-FR" sz="1600" b="1" dirty="0">
                <a:solidFill>
                  <a:srgbClr val="0070C0"/>
                </a:solidFill>
                <a:latin typeface="Verdana" pitchFamily="34" charset="0"/>
                <a:ea typeface="Verdana" pitchFamily="34" charset="0"/>
                <a:cs typeface="Verdana" pitchFamily="34" charset="0"/>
              </a:rPr>
              <a:t> </a:t>
            </a:r>
            <a:r>
              <a:rPr lang="fr-FR" sz="1600" b="1" dirty="0" err="1">
                <a:solidFill>
                  <a:srgbClr val="0070C0"/>
                </a:solidFill>
                <a:latin typeface="Verdana" pitchFamily="34" charset="0"/>
                <a:ea typeface="Verdana" pitchFamily="34" charset="0"/>
                <a:cs typeface="Verdana" pitchFamily="34" charset="0"/>
              </a:rPr>
              <a:t>analysis</a:t>
            </a:r>
            <a:r>
              <a:rPr lang="fr-FR" sz="1600" b="1" dirty="0">
                <a:solidFill>
                  <a:srgbClr val="0070C0"/>
                </a:solidFill>
                <a:latin typeface="Verdana" pitchFamily="34" charset="0"/>
                <a:ea typeface="Verdana" pitchFamily="34" charset="0"/>
                <a:cs typeface="Verdana" pitchFamily="34" charset="0"/>
              </a:rPr>
              <a:t> </a:t>
            </a:r>
            <a:r>
              <a:rPr lang="fr-FR" sz="1600" dirty="0">
                <a:solidFill>
                  <a:srgbClr val="0070C0"/>
                </a:solidFill>
                <a:latin typeface="Verdana" pitchFamily="34" charset="0"/>
                <a:ea typeface="Verdana" pitchFamily="34" charset="0"/>
                <a:cs typeface="Verdana" pitchFamily="34" charset="0"/>
              </a:rPr>
              <a:t>of </a:t>
            </a:r>
            <a:r>
              <a:rPr lang="fr-FR" sz="1600" dirty="0" err="1">
                <a:solidFill>
                  <a:srgbClr val="0070C0"/>
                </a:solidFill>
                <a:latin typeface="Verdana" pitchFamily="34" charset="0"/>
                <a:ea typeface="Verdana" pitchFamily="34" charset="0"/>
                <a:cs typeface="Verdana" pitchFamily="34" charset="0"/>
              </a:rPr>
              <a:t>protocol</a:t>
            </a:r>
            <a:r>
              <a:rPr lang="fr-FR" sz="1600" dirty="0">
                <a:solidFill>
                  <a:srgbClr val="0070C0"/>
                </a:solidFill>
                <a:latin typeface="Verdana" pitchFamily="34" charset="0"/>
                <a:ea typeface="Verdana" pitchFamily="34" charset="0"/>
                <a:cs typeface="Verdana" pitchFamily="34" charset="0"/>
              </a:rPr>
              <a:t> </a:t>
            </a:r>
            <a:r>
              <a:rPr lang="fr-FR" sz="1600" dirty="0" err="1" smtClean="0">
                <a:solidFill>
                  <a:srgbClr val="0070C0"/>
                </a:solidFill>
                <a:latin typeface="Verdana" pitchFamily="34" charset="0"/>
                <a:ea typeface="Verdana" pitchFamily="34" charset="0"/>
                <a:cs typeface="Verdana" pitchFamily="34" charset="0"/>
              </a:rPr>
              <a:t>implementation</a:t>
            </a:r>
            <a:endParaRPr lang="fr-FR" sz="1600" dirty="0">
              <a:solidFill>
                <a:srgbClr val="0070C0"/>
              </a:solidFill>
              <a:latin typeface="Verdana" pitchFamily="34" charset="0"/>
              <a:ea typeface="Verdana" pitchFamily="34" charset="0"/>
              <a:cs typeface="Verdana" pitchFamily="34" charset="0"/>
            </a:endParaRP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endParaRPr lang="fr-FR" sz="1600" dirty="0">
              <a:solidFill>
                <a:srgbClr val="0070C0"/>
              </a:solidFill>
              <a:latin typeface="Verdana" pitchFamily="34" charset="0"/>
              <a:ea typeface="Verdana" pitchFamily="34" charset="0"/>
              <a:cs typeface="Verdana" pitchFamily="34" charset="0"/>
            </a:endParaRPr>
          </a:p>
          <a:p>
            <a:pPr marL="739775" lvl="1" indent="-282575">
              <a:lnSpc>
                <a:spcPct val="150000"/>
              </a:lnSpc>
              <a:spcBef>
                <a:spcPts val="375"/>
              </a:spcBef>
              <a:buClr>
                <a:srgbClr val="1F497D"/>
              </a:buClr>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ea typeface="Verdana" pitchFamily="34" charset="0"/>
                <a:cs typeface="Verdana" pitchFamily="34" charset="0"/>
              </a:rPr>
              <a:t>Security products </a:t>
            </a:r>
            <a:r>
              <a:rPr lang="en-US" sz="1600" dirty="0">
                <a:solidFill>
                  <a:srgbClr val="0070C0"/>
                </a:solidFill>
                <a:latin typeface="Verdana" pitchFamily="34" charset="0"/>
                <a:ea typeface="Verdana" pitchFamily="34" charset="0"/>
                <a:cs typeface="Verdana" pitchFamily="34" charset="0"/>
              </a:rPr>
              <a:t>that analyze communication flow</a:t>
            </a: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fr-FR" sz="1600" b="1" dirty="0" err="1">
                <a:solidFill>
                  <a:srgbClr val="0070C0"/>
                </a:solidFill>
                <a:latin typeface="Verdana" pitchFamily="34" charset="0"/>
                <a:ea typeface="Verdana" pitchFamily="34" charset="0"/>
                <a:cs typeface="Verdana" pitchFamily="34" charset="0"/>
              </a:rPr>
              <a:t>Capabilities</a:t>
            </a:r>
            <a:r>
              <a:rPr lang="fr-FR" sz="1600" b="1" dirty="0">
                <a:solidFill>
                  <a:srgbClr val="0070C0"/>
                </a:solidFill>
                <a:latin typeface="Verdana" pitchFamily="34" charset="0"/>
                <a:ea typeface="Verdana" pitchFamily="34" charset="0"/>
                <a:cs typeface="Verdana" pitchFamily="34" charset="0"/>
              </a:rPr>
              <a:t> of flow </a:t>
            </a:r>
            <a:r>
              <a:rPr lang="en-US" sz="1600" b="1" dirty="0">
                <a:solidFill>
                  <a:srgbClr val="0070C0"/>
                </a:solidFill>
                <a:latin typeface="Verdana" pitchFamily="34" charset="0"/>
                <a:ea typeface="Verdana" pitchFamily="34" charset="0"/>
                <a:cs typeface="Verdana" pitchFamily="34" charset="0"/>
              </a:rPr>
              <a:t>analyzers</a:t>
            </a:r>
            <a:r>
              <a:rPr lang="fr-FR" sz="1600" b="1" dirty="0">
                <a:solidFill>
                  <a:srgbClr val="0070C0"/>
                </a:solidFill>
                <a:latin typeface="Verdana" pitchFamily="34" charset="0"/>
                <a:ea typeface="Verdana" pitchFamily="34" charset="0"/>
                <a:cs typeface="Verdana" pitchFamily="34" charset="0"/>
              </a:rPr>
              <a:t> </a:t>
            </a:r>
            <a:r>
              <a:rPr lang="fr-FR" sz="1600" dirty="0">
                <a:solidFill>
                  <a:srgbClr val="0070C0"/>
                </a:solidFill>
                <a:latin typeface="Verdana" pitchFamily="34" charset="0"/>
                <a:ea typeface="Verdana" pitchFamily="34" charset="0"/>
                <a:cs typeface="Verdana" pitchFamily="34" charset="0"/>
              </a:rPr>
              <a:t>(FW, IDS, etc.) to </a:t>
            </a:r>
            <a:r>
              <a:rPr lang="en-US" sz="1600" dirty="0">
                <a:solidFill>
                  <a:srgbClr val="0070C0"/>
                </a:solidFill>
                <a:latin typeface="Verdana" pitchFamily="34" charset="0"/>
                <a:ea typeface="Verdana" pitchFamily="34" charset="0"/>
                <a:cs typeface="Verdana" pitchFamily="34" charset="0"/>
              </a:rPr>
              <a:t>filter/block/transform</a:t>
            </a:r>
            <a:r>
              <a:rPr lang="fr-FR" sz="1600" dirty="0">
                <a:solidFill>
                  <a:srgbClr val="0070C0"/>
                </a:solidFill>
                <a:latin typeface="Verdana" pitchFamily="34" charset="0"/>
                <a:ea typeface="Verdana" pitchFamily="34" charset="0"/>
                <a:cs typeface="Verdana" pitchFamily="34" charset="0"/>
              </a:rPr>
              <a:t>  </a:t>
            </a:r>
            <a:r>
              <a:rPr lang="fr-FR" sz="1600" dirty="0" err="1">
                <a:solidFill>
                  <a:srgbClr val="0070C0"/>
                </a:solidFill>
                <a:latin typeface="Verdana" pitchFamily="34" charset="0"/>
                <a:ea typeface="Verdana" pitchFamily="34" charset="0"/>
                <a:cs typeface="Verdana" pitchFamily="34" charset="0"/>
              </a:rPr>
              <a:t>specific</a:t>
            </a:r>
            <a:r>
              <a:rPr lang="fr-FR" sz="1600" dirty="0">
                <a:solidFill>
                  <a:srgbClr val="0070C0"/>
                </a:solidFill>
                <a:latin typeface="Verdana" pitchFamily="34" charset="0"/>
                <a:ea typeface="Verdana" pitchFamily="34" charset="0"/>
                <a:cs typeface="Verdana" pitchFamily="34" charset="0"/>
              </a:rPr>
              <a:t> </a:t>
            </a:r>
            <a:r>
              <a:rPr lang="fr-FR" sz="1600" dirty="0" smtClean="0">
                <a:solidFill>
                  <a:srgbClr val="0070C0"/>
                </a:solidFill>
                <a:latin typeface="Verdana" pitchFamily="34" charset="0"/>
                <a:ea typeface="Verdana" pitchFamily="34" charset="0"/>
                <a:cs typeface="Verdana" pitchFamily="34" charset="0"/>
              </a:rPr>
              <a:t>communications</a:t>
            </a:r>
            <a:endParaRPr lang="fr-FR" sz="1600" dirty="0">
              <a:solidFill>
                <a:srgbClr val="0070C0"/>
              </a:solidFill>
              <a:latin typeface="Verdana" pitchFamily="34" charset="0"/>
              <a:ea typeface="Verdana" pitchFamily="34" charset="0"/>
              <a:cs typeface="Verdana" pitchFamily="34" charset="0"/>
            </a:endParaRPr>
          </a:p>
        </p:txBody>
      </p:sp>
      <p:sp>
        <p:nvSpPr>
          <p:cNvPr id="8195"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5F22F16B-A90E-4B23-BC4E-8D71B3CC57F4}"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6</a:t>
            </a:fld>
            <a:endParaRPr lang="fr-FR" sz="1200" b="1">
              <a:solidFill>
                <a:srgbClr val="FFFFFF"/>
              </a:solidFill>
              <a:latin typeface="Calibri" pitchFamily="34" charset="0"/>
            </a:endParaRPr>
          </a:p>
        </p:txBody>
      </p:sp>
      <p:sp>
        <p:nvSpPr>
          <p:cNvPr id="8196"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C0504D"/>
                </a:solidFill>
                <a:latin typeface="Verdana" pitchFamily="34" charset="0"/>
              </a:rPr>
              <a:t>Context</a:t>
            </a:r>
            <a:endParaRPr lang="fr-FR" sz="2000" i="1">
              <a:solidFill>
                <a:srgbClr val="C0504D"/>
              </a:solidFill>
              <a:latin typeface="Verdana" pitchFamily="34" charset="0"/>
            </a:endParaRPr>
          </a:p>
        </p:txBody>
      </p:sp>
    </p:spTree>
  </p:cSld>
  <p:clrMapOvr>
    <a:overrideClrMapping bg1="lt1" tx1="dk1" bg2="lt2" tx2="dk2" accent1="accent1" accent2="accent2" accent3="accent3" accent4="accent4" accent5="accent5" accent6="accent6" hlink="hlink" folHlink="folHlink"/>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511175" indent="-511175">
              <a:lnSpc>
                <a:spcPct val="150000"/>
              </a:lnSpc>
              <a:spcBef>
                <a:spcPts val="375"/>
              </a:spcBef>
              <a:buClr>
                <a:srgbClr val="1F497D"/>
              </a:buClr>
              <a:buFont typeface="Arial"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a:solidFill>
                  <a:srgbClr val="0070C0"/>
                </a:solidFill>
                <a:latin typeface="Verdana" pitchFamily="34" charset="0"/>
                <a:ea typeface="Verdana" pitchFamily="34" charset="0"/>
                <a:cs typeface="Verdana" pitchFamily="34" charset="0"/>
              </a:rPr>
              <a:t>Current state</a:t>
            </a:r>
          </a:p>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Security evaluations relies on well-known and recognized tools</a:t>
            </a:r>
          </a:p>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Tools for protocol compliance</a:t>
            </a: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u="sng" dirty="0">
                <a:solidFill>
                  <a:srgbClr val="0070C0"/>
                </a:solidFill>
                <a:latin typeface="Verdana" pitchFamily="34" charset="0"/>
              </a:rPr>
              <a:t>Sniffers and dissectors</a:t>
            </a:r>
            <a:r>
              <a:rPr lang="en-US" sz="1600" u="sng" dirty="0">
                <a:solidFill>
                  <a:srgbClr val="0070C0"/>
                </a:solidFill>
                <a:latin typeface="Verdana" pitchFamily="34" charset="0"/>
              </a:rPr>
              <a:t> </a:t>
            </a:r>
            <a:r>
              <a:rPr lang="en-US" sz="1600" dirty="0">
                <a:solidFill>
                  <a:srgbClr val="0070C0"/>
                </a:solidFill>
                <a:latin typeface="Verdana" pitchFamily="34" charset="0"/>
              </a:rPr>
              <a:t>(</a:t>
            </a:r>
            <a:r>
              <a:rPr lang="en-US" sz="1600" dirty="0" err="1">
                <a:solidFill>
                  <a:srgbClr val="0070C0"/>
                </a:solidFill>
                <a:latin typeface="Verdana" pitchFamily="34" charset="0"/>
              </a:rPr>
              <a:t>Scapy</a:t>
            </a:r>
            <a:r>
              <a:rPr lang="en-US" sz="1600" dirty="0">
                <a:solidFill>
                  <a:srgbClr val="0070C0"/>
                </a:solidFill>
                <a:latin typeface="Verdana" pitchFamily="34" charset="0"/>
              </a:rPr>
              <a:t>, </a:t>
            </a:r>
            <a:r>
              <a:rPr lang="en-US" sz="1600" dirty="0" err="1">
                <a:solidFill>
                  <a:srgbClr val="0070C0"/>
                </a:solidFill>
                <a:latin typeface="Verdana" pitchFamily="34" charset="0"/>
              </a:rPr>
              <a:t>Wireshark</a:t>
            </a:r>
            <a:r>
              <a:rPr lang="en-US" sz="1600" dirty="0">
                <a:solidFill>
                  <a:srgbClr val="0070C0"/>
                </a:solidFill>
                <a:latin typeface="Verdana" pitchFamily="34" charset="0"/>
              </a:rPr>
              <a:t>, </a:t>
            </a:r>
            <a:r>
              <a:rPr lang="en-US" sz="1600" dirty="0" err="1">
                <a:solidFill>
                  <a:srgbClr val="0070C0"/>
                </a:solidFill>
                <a:latin typeface="Verdana" pitchFamily="34" charset="0"/>
              </a:rPr>
              <a:t>SSLsniff</a:t>
            </a:r>
            <a:r>
              <a:rPr lang="en-US" sz="1600" dirty="0">
                <a:solidFill>
                  <a:srgbClr val="0070C0"/>
                </a:solidFill>
                <a:latin typeface="Verdana" pitchFamily="34" charset="0"/>
              </a:rPr>
              <a:t>, etc.)</a:t>
            </a:r>
          </a:p>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Tools for detection capability</a:t>
            </a: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u="sng" dirty="0">
                <a:solidFill>
                  <a:srgbClr val="0070C0"/>
                </a:solidFill>
                <a:latin typeface="Verdana" pitchFamily="34" charset="0"/>
              </a:rPr>
              <a:t>Traffic generators</a:t>
            </a:r>
            <a:r>
              <a:rPr lang="en-US" sz="1600" dirty="0">
                <a:solidFill>
                  <a:srgbClr val="0070C0"/>
                </a:solidFill>
                <a:latin typeface="Verdana" pitchFamily="34" charset="0"/>
              </a:rPr>
              <a:t> and replay (</a:t>
            </a:r>
            <a:r>
              <a:rPr lang="en-US" sz="1600" dirty="0" err="1">
                <a:solidFill>
                  <a:srgbClr val="0070C0"/>
                </a:solidFill>
                <a:latin typeface="Verdana" pitchFamily="34" charset="0"/>
              </a:rPr>
              <a:t>Scapy</a:t>
            </a:r>
            <a:r>
              <a:rPr lang="en-US" sz="1600" dirty="0">
                <a:solidFill>
                  <a:srgbClr val="0070C0"/>
                </a:solidFill>
                <a:latin typeface="Verdana" pitchFamily="34" charset="0"/>
              </a:rPr>
              <a:t>, </a:t>
            </a:r>
            <a:r>
              <a:rPr lang="en-US" sz="1600" dirty="0" err="1">
                <a:solidFill>
                  <a:srgbClr val="0070C0"/>
                </a:solidFill>
                <a:latin typeface="Verdana" pitchFamily="34" charset="0"/>
              </a:rPr>
              <a:t>TCPreplay</a:t>
            </a:r>
            <a:r>
              <a:rPr lang="en-US" sz="1600" dirty="0">
                <a:solidFill>
                  <a:srgbClr val="0070C0"/>
                </a:solidFill>
                <a:latin typeface="Verdana" pitchFamily="34" charset="0"/>
              </a:rPr>
              <a:t>, etc.)</a:t>
            </a:r>
          </a:p>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a:solidFill>
                  <a:srgbClr val="0070C0"/>
                </a:solidFill>
                <a:latin typeface="Verdana" pitchFamily="34" charset="0"/>
              </a:rPr>
              <a:t>Tools for vulnerability analysis</a:t>
            </a: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u="sng" dirty="0" err="1">
                <a:solidFill>
                  <a:srgbClr val="0070C0"/>
                </a:solidFill>
                <a:latin typeface="Verdana" pitchFamily="34" charset="0"/>
              </a:rPr>
              <a:t>Fuzzers</a:t>
            </a:r>
            <a:r>
              <a:rPr lang="en-US" sz="1600" dirty="0">
                <a:solidFill>
                  <a:srgbClr val="0070C0"/>
                </a:solidFill>
                <a:latin typeface="Verdana" pitchFamily="34" charset="0"/>
              </a:rPr>
              <a:t> (Peach, </a:t>
            </a:r>
            <a:r>
              <a:rPr lang="en-US" sz="1600" dirty="0" err="1">
                <a:solidFill>
                  <a:srgbClr val="0070C0"/>
                </a:solidFill>
                <a:latin typeface="Verdana" pitchFamily="34" charset="0"/>
              </a:rPr>
              <a:t>Sulley</a:t>
            </a:r>
            <a:r>
              <a:rPr lang="en-US" sz="1600" dirty="0">
                <a:solidFill>
                  <a:srgbClr val="0070C0"/>
                </a:solidFill>
                <a:latin typeface="Verdana" pitchFamily="34" charset="0"/>
              </a:rPr>
              <a:t>, </a:t>
            </a:r>
            <a:r>
              <a:rPr lang="en-US" sz="1600" dirty="0" err="1">
                <a:solidFill>
                  <a:srgbClr val="0070C0"/>
                </a:solidFill>
                <a:latin typeface="Verdana" pitchFamily="34" charset="0"/>
              </a:rPr>
              <a:t>zzuf</a:t>
            </a:r>
            <a:r>
              <a:rPr lang="en-US" sz="1600" dirty="0">
                <a:solidFill>
                  <a:srgbClr val="0070C0"/>
                </a:solidFill>
                <a:latin typeface="Verdana" pitchFamily="34" charset="0"/>
              </a:rPr>
              <a:t>, PROTOS, etc.)</a:t>
            </a: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u="sng" dirty="0">
                <a:solidFill>
                  <a:srgbClr val="0070C0"/>
                </a:solidFill>
                <a:latin typeface="Verdana" pitchFamily="34" charset="0"/>
              </a:rPr>
              <a:t>Fingerprint analysis</a:t>
            </a:r>
            <a:r>
              <a:rPr lang="en-US" sz="1600" dirty="0">
                <a:solidFill>
                  <a:srgbClr val="0070C0"/>
                </a:solidFill>
                <a:latin typeface="Verdana" pitchFamily="34" charset="0"/>
              </a:rPr>
              <a:t> (</a:t>
            </a:r>
            <a:r>
              <a:rPr lang="en-US" sz="1600" dirty="0" err="1">
                <a:solidFill>
                  <a:srgbClr val="0070C0"/>
                </a:solidFill>
                <a:latin typeface="Verdana" pitchFamily="34" charset="0"/>
              </a:rPr>
              <a:t>nmap</a:t>
            </a:r>
            <a:r>
              <a:rPr lang="en-US" sz="1600" dirty="0">
                <a:solidFill>
                  <a:srgbClr val="0070C0"/>
                </a:solidFill>
                <a:latin typeface="Verdana" pitchFamily="34" charset="0"/>
              </a:rPr>
              <a:t>, </a:t>
            </a:r>
            <a:r>
              <a:rPr lang="en-US" sz="1600" dirty="0" err="1">
                <a:solidFill>
                  <a:srgbClr val="0070C0"/>
                </a:solidFill>
                <a:latin typeface="Verdana" pitchFamily="34" charset="0"/>
              </a:rPr>
              <a:t>sinFP</a:t>
            </a:r>
            <a:r>
              <a:rPr lang="en-US" sz="1600" dirty="0">
                <a:solidFill>
                  <a:srgbClr val="0070C0"/>
                </a:solidFill>
                <a:latin typeface="Verdana" pitchFamily="34" charset="0"/>
              </a:rPr>
              <a:t>, p0f, etc.)</a:t>
            </a:r>
          </a:p>
        </p:txBody>
      </p:sp>
      <p:sp>
        <p:nvSpPr>
          <p:cNvPr id="9219"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60169C9A-7414-440A-98C2-AD2C54E99C98}"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7</a:t>
            </a:fld>
            <a:endParaRPr lang="fr-FR" sz="1200" b="1">
              <a:solidFill>
                <a:srgbClr val="FFFFFF"/>
              </a:solidFill>
              <a:latin typeface="Calibri" pitchFamily="34" charset="0"/>
            </a:endParaRPr>
          </a:p>
        </p:txBody>
      </p:sp>
      <p:sp>
        <p:nvSpPr>
          <p:cNvPr id="9220"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C0504D"/>
                </a:solidFill>
                <a:latin typeface="Verdana" pitchFamily="34" charset="0"/>
              </a:rPr>
              <a:t>Context</a:t>
            </a:r>
            <a:endParaRPr lang="fr-FR" sz="2000" i="1">
              <a:solidFill>
                <a:srgbClr val="C0504D"/>
              </a:solidFill>
              <a:latin typeface="Verdana" pitchFamily="34"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928688" y="1643063"/>
            <a:ext cx="7715250" cy="4340225"/>
          </a:xfrm>
          <a:prstGeom prst="rect">
            <a:avLst/>
          </a:prstGeom>
          <a:noFill/>
          <a:ln w="9525">
            <a:noFill/>
            <a:round/>
            <a:headEnd/>
            <a:tailEnd/>
          </a:ln>
        </p:spPr>
        <p:txBody>
          <a:bodyPr lIns="90000" tIns="46800" rIns="90000" bIns="46800"/>
          <a:lstStyle/>
          <a:p>
            <a:pPr marL="511175" indent="-511175">
              <a:lnSpc>
                <a:spcPct val="150000"/>
              </a:lnSpc>
              <a:spcBef>
                <a:spcPts val="375"/>
              </a:spcBef>
              <a:buClr>
                <a:srgbClr val="1F497D"/>
              </a:buClr>
              <a:buFont typeface="Arial"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smtClean="0">
                <a:solidFill>
                  <a:srgbClr val="0070C0"/>
                </a:solidFill>
                <a:latin typeface="Verdana" pitchFamily="34" charset="0"/>
                <a:ea typeface="Verdana" pitchFamily="34" charset="0"/>
                <a:cs typeface="Verdana" pitchFamily="34" charset="0"/>
              </a:rPr>
              <a:t>Current limitations</a:t>
            </a:r>
          </a:p>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fr-FR" sz="1600" dirty="0" smtClean="0">
                <a:solidFill>
                  <a:srgbClr val="0070C0"/>
                </a:solidFill>
                <a:latin typeface="Verdana" pitchFamily="34" charset="0"/>
              </a:rPr>
              <a:t>Most </a:t>
            </a:r>
            <a:r>
              <a:rPr lang="fr-FR" sz="1600" dirty="0">
                <a:solidFill>
                  <a:srgbClr val="0070C0"/>
                </a:solidFill>
                <a:latin typeface="Verdana" pitchFamily="34" charset="0"/>
              </a:rPr>
              <a:t>test </a:t>
            </a:r>
            <a:r>
              <a:rPr lang="en-US" sz="1600" dirty="0">
                <a:solidFill>
                  <a:srgbClr val="0070C0"/>
                </a:solidFill>
                <a:latin typeface="Verdana" pitchFamily="34" charset="0"/>
              </a:rPr>
              <a:t>tools</a:t>
            </a:r>
            <a:r>
              <a:rPr lang="fr-FR" sz="1600" dirty="0">
                <a:solidFill>
                  <a:srgbClr val="0070C0"/>
                </a:solidFill>
                <a:latin typeface="Verdana" pitchFamily="34" charset="0"/>
              </a:rPr>
              <a:t> </a:t>
            </a:r>
            <a:r>
              <a:rPr lang="fr-FR" sz="1600" dirty="0" err="1">
                <a:solidFill>
                  <a:srgbClr val="0070C0"/>
                </a:solidFill>
                <a:latin typeface="Verdana" pitchFamily="34" charset="0"/>
              </a:rPr>
              <a:t>only</a:t>
            </a:r>
            <a:r>
              <a:rPr lang="fr-FR" sz="1600" dirty="0">
                <a:solidFill>
                  <a:srgbClr val="0070C0"/>
                </a:solidFill>
                <a:latin typeface="Verdana" pitchFamily="34" charset="0"/>
              </a:rPr>
              <a:t> </a:t>
            </a:r>
            <a:r>
              <a:rPr lang="en-US" sz="1600" dirty="0">
                <a:solidFill>
                  <a:srgbClr val="0070C0"/>
                </a:solidFill>
                <a:latin typeface="Verdana" pitchFamily="34" charset="0"/>
              </a:rPr>
              <a:t>manipulates</a:t>
            </a:r>
            <a:r>
              <a:rPr lang="fr-FR" sz="1600" dirty="0">
                <a:solidFill>
                  <a:srgbClr val="0070C0"/>
                </a:solidFill>
                <a:latin typeface="Verdana" pitchFamily="34" charset="0"/>
              </a:rPr>
              <a:t> </a:t>
            </a:r>
            <a:r>
              <a:rPr lang="fr-FR" sz="1600" u="sng" dirty="0" err="1">
                <a:solidFill>
                  <a:srgbClr val="0070C0"/>
                </a:solidFill>
                <a:latin typeface="Verdana" pitchFamily="34" charset="0"/>
              </a:rPr>
              <a:t>known</a:t>
            </a:r>
            <a:r>
              <a:rPr lang="fr-FR" sz="1600" u="sng" dirty="0">
                <a:solidFill>
                  <a:srgbClr val="0070C0"/>
                </a:solidFill>
                <a:latin typeface="Verdana" pitchFamily="34" charset="0"/>
              </a:rPr>
              <a:t> </a:t>
            </a:r>
            <a:r>
              <a:rPr lang="fr-FR" sz="1600" u="sng" dirty="0" err="1">
                <a:solidFill>
                  <a:srgbClr val="0070C0"/>
                </a:solidFill>
                <a:latin typeface="Verdana" pitchFamily="34" charset="0"/>
              </a:rPr>
              <a:t>protocols</a:t>
            </a:r>
            <a:endParaRPr lang="fr-FR" sz="1600" u="sng" dirty="0">
              <a:solidFill>
                <a:srgbClr val="0070C0"/>
              </a:solidFill>
              <a:latin typeface="Verdana" pitchFamily="34" charset="0"/>
            </a:endParaRPr>
          </a:p>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b="1" dirty="0" smtClean="0">
                <a:solidFill>
                  <a:srgbClr val="0070C0"/>
                </a:solidFill>
                <a:latin typeface="Verdana" pitchFamily="34" charset="0"/>
              </a:rPr>
              <a:t>Protocol-agnostic tools give poor results </a:t>
            </a:r>
            <a:r>
              <a:rPr lang="en-US" sz="1600" dirty="0" smtClean="0">
                <a:solidFill>
                  <a:srgbClr val="0070C0"/>
                </a:solidFill>
                <a:latin typeface="Verdana" pitchFamily="34" charset="0"/>
              </a:rPr>
              <a:t>(</a:t>
            </a:r>
            <a:r>
              <a:rPr lang="en-US" sz="1600" dirty="0" err="1" smtClean="0">
                <a:solidFill>
                  <a:srgbClr val="0070C0"/>
                </a:solidFill>
                <a:latin typeface="Verdana" pitchFamily="34" charset="0"/>
              </a:rPr>
              <a:t>fuzzers</a:t>
            </a:r>
            <a:r>
              <a:rPr lang="en-US" sz="1600" dirty="0" smtClean="0">
                <a:solidFill>
                  <a:srgbClr val="0070C0"/>
                </a:solidFill>
                <a:latin typeface="Verdana" pitchFamily="34" charset="0"/>
              </a:rPr>
              <a:t>)</a:t>
            </a: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Efficiency of vulnerability analysis is strongly </a:t>
            </a:r>
            <a:r>
              <a:rPr lang="en-US" sz="1600" b="1" dirty="0" smtClean="0">
                <a:solidFill>
                  <a:srgbClr val="0070C0"/>
                </a:solidFill>
                <a:latin typeface="Verdana" pitchFamily="34" charset="0"/>
              </a:rPr>
              <a:t>tied to previous protocol knowledge</a:t>
            </a:r>
          </a:p>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Proprietary protocol compliance analysis relies </a:t>
            </a:r>
            <a:r>
              <a:rPr lang="en-US" sz="1600" b="1" dirty="0" smtClean="0">
                <a:solidFill>
                  <a:srgbClr val="0070C0"/>
                </a:solidFill>
                <a:latin typeface="Verdana" pitchFamily="34" charset="0"/>
              </a:rPr>
              <a:t>on manually made test cases</a:t>
            </a: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r>
              <a:rPr lang="en-US" sz="1600" dirty="0" smtClean="0">
                <a:solidFill>
                  <a:srgbClr val="0070C0"/>
                </a:solidFill>
                <a:latin typeface="Verdana" pitchFamily="34" charset="0"/>
              </a:rPr>
              <a:t>Adding new protocols is </a:t>
            </a:r>
            <a:r>
              <a:rPr lang="en-US" sz="1600" b="1" dirty="0" smtClean="0">
                <a:solidFill>
                  <a:srgbClr val="0070C0"/>
                </a:solidFill>
                <a:latin typeface="Verdana" pitchFamily="34" charset="0"/>
              </a:rPr>
              <a:t>time/resources consuming</a:t>
            </a:r>
          </a:p>
          <a:p>
            <a:pPr marL="1139825" lvl="2"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pPr>
            <a:endParaRPr lang="fr-FR" sz="1600" u="sng" dirty="0">
              <a:solidFill>
                <a:srgbClr val="0070C0"/>
              </a:solidFill>
              <a:latin typeface="Verdana" pitchFamily="34" charset="0"/>
            </a:endParaRPr>
          </a:p>
        </p:txBody>
      </p:sp>
      <p:sp>
        <p:nvSpPr>
          <p:cNvPr id="10243"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8742A711-0617-4A3F-99CE-D2725E619922}"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8</a:t>
            </a:fld>
            <a:endParaRPr lang="fr-FR" sz="1200" b="1">
              <a:solidFill>
                <a:srgbClr val="FFFFFF"/>
              </a:solidFill>
              <a:latin typeface="Calibri" pitchFamily="34" charset="0"/>
            </a:endParaRPr>
          </a:p>
        </p:txBody>
      </p:sp>
      <p:sp>
        <p:nvSpPr>
          <p:cNvPr id="10244"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C0504D"/>
                </a:solidFill>
                <a:latin typeface="Verdana" pitchFamily="34" charset="0"/>
              </a:rPr>
              <a:t>Context</a:t>
            </a:r>
            <a:endParaRPr lang="fr-FR" sz="2000" i="1">
              <a:solidFill>
                <a:srgbClr val="C0504D"/>
              </a:solidFill>
              <a:latin typeface="Verdana" pitchFamily="34"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928688" y="1643063"/>
            <a:ext cx="7715250" cy="4340225"/>
          </a:xfrm>
          <a:prstGeom prst="rect">
            <a:avLst/>
          </a:prstGeom>
          <a:noFill/>
          <a:ln w="9525">
            <a:noFill/>
            <a:round/>
            <a:headEnd/>
            <a:tailEnd/>
          </a:ln>
          <a:effectLst/>
        </p:spPr>
        <p:txBody>
          <a:bodyPr lIns="90000" tIns="46800" rIns="90000" bIns="46800"/>
          <a:lstStyle/>
          <a:p>
            <a:pPr marL="511175" indent="-511175">
              <a:lnSpc>
                <a:spcPct val="150000"/>
              </a:lnSpc>
              <a:spcBef>
                <a:spcPts val="375"/>
              </a:spcBef>
              <a:buClr>
                <a:srgbClr val="1F497D"/>
              </a:buClr>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defRPr/>
            </a:pPr>
            <a:r>
              <a:rPr lang="en-US" sz="1600" b="1" dirty="0" smtClean="0">
                <a:solidFill>
                  <a:srgbClr val="0070C0"/>
                </a:solidFill>
                <a:latin typeface="Verdana" pitchFamily="34" charset="0"/>
                <a:ea typeface="Verdana" pitchFamily="34" charset="0"/>
                <a:cs typeface="Verdana" pitchFamily="34" charset="0"/>
              </a:rPr>
              <a:t>Consequences</a:t>
            </a:r>
            <a:endParaRPr lang="fr-FR" sz="1600" b="1" dirty="0">
              <a:solidFill>
                <a:srgbClr val="0070C0"/>
              </a:solidFill>
              <a:latin typeface="Verdana" pitchFamily="34" charset="0"/>
              <a:ea typeface="Verdana" pitchFamily="34" charset="0"/>
              <a:cs typeface="Verdana" pitchFamily="34" charset="0"/>
            </a:endParaRPr>
          </a:p>
          <a:p>
            <a:pPr marL="1254125" lvl="1" indent="-5111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defRPr/>
            </a:pPr>
            <a:r>
              <a:rPr lang="fr-FR" sz="1600" b="1" u="sng" dirty="0" err="1">
                <a:solidFill>
                  <a:srgbClr val="0070C0"/>
                </a:solidFill>
                <a:latin typeface="Verdana" pitchFamily="34" charset="0"/>
              </a:rPr>
              <a:t>Impossibility</a:t>
            </a:r>
            <a:r>
              <a:rPr lang="fr-FR" sz="1600" b="1" u="sng" dirty="0">
                <a:solidFill>
                  <a:srgbClr val="0070C0"/>
                </a:solidFill>
                <a:latin typeface="Verdana" pitchFamily="34" charset="0"/>
              </a:rPr>
              <a:t> to </a:t>
            </a:r>
            <a:r>
              <a:rPr lang="fr-FR" sz="1600" b="1" u="sng" dirty="0" err="1">
                <a:solidFill>
                  <a:srgbClr val="0070C0"/>
                </a:solidFill>
                <a:latin typeface="Verdana" pitchFamily="34" charset="0"/>
              </a:rPr>
              <a:t>efficiently</a:t>
            </a:r>
            <a:r>
              <a:rPr lang="fr-FR" sz="1600" b="1" u="sng" dirty="0">
                <a:solidFill>
                  <a:srgbClr val="0070C0"/>
                </a:solidFill>
                <a:latin typeface="Verdana" pitchFamily="34" charset="0"/>
              </a:rPr>
              <a:t> analyse/</a:t>
            </a:r>
            <a:r>
              <a:rPr lang="fr-FR" sz="1600" b="1" u="sng" dirty="0" err="1">
                <a:solidFill>
                  <a:srgbClr val="0070C0"/>
                </a:solidFill>
                <a:latin typeface="Verdana" pitchFamily="34" charset="0"/>
              </a:rPr>
              <a:t>generate</a:t>
            </a:r>
            <a:r>
              <a:rPr lang="fr-FR" sz="1600" b="1" u="sng" dirty="0">
                <a:solidFill>
                  <a:srgbClr val="0070C0"/>
                </a:solidFill>
                <a:latin typeface="Verdana" pitchFamily="34" charset="0"/>
              </a:rPr>
              <a:t> </a:t>
            </a:r>
            <a:r>
              <a:rPr lang="fr-FR" sz="1600" b="1" u="sng" dirty="0" err="1">
                <a:solidFill>
                  <a:srgbClr val="0070C0"/>
                </a:solidFill>
                <a:latin typeface="Verdana" pitchFamily="34" charset="0"/>
              </a:rPr>
              <a:t>proprietary</a:t>
            </a:r>
            <a:r>
              <a:rPr lang="fr-FR" sz="1600" b="1" u="sng" dirty="0">
                <a:solidFill>
                  <a:srgbClr val="0070C0"/>
                </a:solidFill>
                <a:latin typeface="Verdana" pitchFamily="34" charset="0"/>
              </a:rPr>
              <a:t> </a:t>
            </a:r>
            <a:r>
              <a:rPr lang="fr-FR" sz="1600" b="1" u="sng" dirty="0" err="1">
                <a:solidFill>
                  <a:srgbClr val="0070C0"/>
                </a:solidFill>
                <a:latin typeface="Verdana" pitchFamily="34" charset="0"/>
              </a:rPr>
              <a:t>protocols</a:t>
            </a:r>
            <a:r>
              <a:rPr lang="fr-FR" sz="1600" b="1" u="sng" dirty="0">
                <a:solidFill>
                  <a:srgbClr val="0070C0"/>
                </a:solidFill>
                <a:latin typeface="Verdana" pitchFamily="34" charset="0"/>
              </a:rPr>
              <a:t> </a:t>
            </a:r>
            <a:r>
              <a:rPr lang="fr-FR" sz="1600" b="1" u="sng" dirty="0" err="1">
                <a:solidFill>
                  <a:srgbClr val="0070C0"/>
                </a:solidFill>
                <a:latin typeface="Verdana" pitchFamily="34" charset="0"/>
              </a:rPr>
              <a:t>with</a:t>
            </a:r>
            <a:r>
              <a:rPr lang="fr-FR" sz="1600" b="1" u="sng" dirty="0">
                <a:solidFill>
                  <a:srgbClr val="0070C0"/>
                </a:solidFill>
                <a:latin typeface="Verdana" pitchFamily="34" charset="0"/>
              </a:rPr>
              <a:t> </a:t>
            </a:r>
            <a:r>
              <a:rPr lang="fr-FR" sz="1600" b="1" u="sng" dirty="0" err="1">
                <a:solidFill>
                  <a:srgbClr val="0070C0"/>
                </a:solidFill>
                <a:latin typeface="Verdana" pitchFamily="34" charset="0"/>
              </a:rPr>
              <a:t>limited</a:t>
            </a:r>
            <a:r>
              <a:rPr lang="fr-FR" sz="1600" b="1" u="sng" dirty="0">
                <a:solidFill>
                  <a:srgbClr val="0070C0"/>
                </a:solidFill>
                <a:latin typeface="Verdana" pitchFamily="34" charset="0"/>
              </a:rPr>
              <a:t> </a:t>
            </a:r>
            <a:r>
              <a:rPr lang="fr-FR" sz="1600" b="1" u="sng" dirty="0" err="1" smtClean="0">
                <a:solidFill>
                  <a:srgbClr val="0070C0"/>
                </a:solidFill>
                <a:latin typeface="Verdana" pitchFamily="34" charset="0"/>
              </a:rPr>
              <a:t>resources</a:t>
            </a:r>
            <a:endParaRPr lang="fr-FR" sz="1600" b="1" u="sng" dirty="0">
              <a:solidFill>
                <a:srgbClr val="0070C0"/>
              </a:solidFill>
              <a:latin typeface="Verdana" pitchFamily="34" charset="0"/>
            </a:endParaRPr>
          </a:p>
          <a:p>
            <a:pPr marL="739775" lvl="1" indent="-28257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defRPr/>
            </a:pPr>
            <a:r>
              <a:rPr lang="fr-FR" sz="1600" dirty="0" err="1" smtClean="0">
                <a:solidFill>
                  <a:srgbClr val="0070C0"/>
                </a:solidFill>
                <a:latin typeface="Verdana" pitchFamily="34" charset="0"/>
              </a:rPr>
              <a:t>Examples</a:t>
            </a:r>
            <a:endParaRPr lang="fr-FR" sz="1600" dirty="0">
              <a:solidFill>
                <a:srgbClr val="0070C0"/>
              </a:solidFill>
              <a:latin typeface="Verdana" pitchFamily="34" charset="0"/>
            </a:endParaRP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defRPr/>
            </a:pPr>
            <a:r>
              <a:rPr lang="fr-FR" sz="1600" dirty="0" err="1">
                <a:solidFill>
                  <a:srgbClr val="0070C0"/>
                </a:solidFill>
                <a:latin typeface="Verdana" pitchFamily="34" charset="0"/>
              </a:rPr>
              <a:t>Botnet</a:t>
            </a:r>
            <a:r>
              <a:rPr lang="fr-FR" sz="1600" dirty="0">
                <a:solidFill>
                  <a:srgbClr val="0070C0"/>
                </a:solidFill>
                <a:latin typeface="Verdana" pitchFamily="34" charset="0"/>
              </a:rPr>
              <a:t> </a:t>
            </a:r>
            <a:r>
              <a:rPr lang="fr-FR" sz="1600" dirty="0" err="1">
                <a:solidFill>
                  <a:srgbClr val="0070C0"/>
                </a:solidFill>
                <a:latin typeface="Verdana" pitchFamily="34" charset="0"/>
              </a:rPr>
              <a:t>detection</a:t>
            </a:r>
            <a:r>
              <a:rPr lang="fr-FR" sz="1600" dirty="0">
                <a:solidFill>
                  <a:srgbClr val="0070C0"/>
                </a:solidFill>
                <a:latin typeface="Verdana" pitchFamily="34" charset="0"/>
              </a:rPr>
              <a:t> </a:t>
            </a:r>
            <a:r>
              <a:rPr lang="fr-FR" sz="1600" dirty="0" err="1">
                <a:solidFill>
                  <a:srgbClr val="0070C0"/>
                </a:solidFill>
                <a:latin typeface="Verdana" pitchFamily="34" charset="0"/>
              </a:rPr>
              <a:t>capability</a:t>
            </a:r>
            <a:r>
              <a:rPr lang="fr-FR" sz="1600" dirty="0">
                <a:solidFill>
                  <a:srgbClr val="0070C0"/>
                </a:solidFill>
                <a:latin typeface="Verdana" pitchFamily="34" charset="0"/>
              </a:rPr>
              <a:t> for NIDS</a:t>
            </a: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defRPr/>
            </a:pPr>
            <a:r>
              <a:rPr lang="fr-FR" sz="1600" dirty="0" err="1">
                <a:solidFill>
                  <a:srgbClr val="0070C0"/>
                </a:solidFill>
                <a:latin typeface="Verdana" pitchFamily="34" charset="0"/>
              </a:rPr>
              <a:t>Malicious</a:t>
            </a:r>
            <a:r>
              <a:rPr lang="fr-FR" sz="1600" dirty="0">
                <a:solidFill>
                  <a:srgbClr val="0070C0"/>
                </a:solidFill>
                <a:latin typeface="Verdana" pitchFamily="34" charset="0"/>
              </a:rPr>
              <a:t> IPC flow for AV and HIDS, etc.</a:t>
            </a:r>
          </a:p>
          <a:p>
            <a:pPr marL="1139825" lvl="2" indent="-225425">
              <a:lnSpc>
                <a:spcPct val="150000"/>
              </a:lnSpc>
              <a:spcBef>
                <a:spcPts val="275"/>
              </a:spcBef>
              <a:buClr>
                <a:srgbClr val="558ED5"/>
              </a:buClr>
              <a:buSzPct val="80000"/>
              <a:buFont typeface="Arial" pitchFamily="34" charset="0"/>
              <a:buChar char="•"/>
              <a:tabLst>
                <a:tab pos="511175" algn="l"/>
                <a:tab pos="958850" algn="l"/>
                <a:tab pos="1408113" algn="l"/>
                <a:tab pos="1857375" algn="l"/>
                <a:tab pos="2306638" algn="l"/>
                <a:tab pos="2755900" algn="l"/>
                <a:tab pos="3205163" algn="l"/>
                <a:tab pos="3654425" algn="l"/>
                <a:tab pos="4103688" algn="l"/>
                <a:tab pos="4552950" algn="l"/>
                <a:tab pos="5002213" algn="l"/>
                <a:tab pos="5451475" algn="l"/>
                <a:tab pos="5900738" algn="l"/>
                <a:tab pos="6350000" algn="l"/>
                <a:tab pos="6799263" algn="l"/>
                <a:tab pos="7248525" algn="l"/>
                <a:tab pos="7697788" algn="l"/>
                <a:tab pos="8147050" algn="l"/>
                <a:tab pos="8596313" algn="l"/>
                <a:tab pos="9045575" algn="l"/>
                <a:tab pos="9494838" algn="l"/>
              </a:tabLst>
              <a:defRPr/>
            </a:pPr>
            <a:r>
              <a:rPr lang="fr-FR" sz="1600" dirty="0" err="1">
                <a:solidFill>
                  <a:srgbClr val="0070C0"/>
                </a:solidFill>
                <a:latin typeface="Verdana" pitchFamily="34" charset="0"/>
              </a:rPr>
              <a:t>Fuzzing</a:t>
            </a:r>
            <a:r>
              <a:rPr lang="fr-FR" sz="1600" dirty="0">
                <a:solidFill>
                  <a:srgbClr val="0070C0"/>
                </a:solidFill>
                <a:latin typeface="Verdana" pitchFamily="34" charset="0"/>
              </a:rPr>
              <a:t> of </a:t>
            </a:r>
            <a:r>
              <a:rPr lang="en-US" sz="1600" dirty="0" smtClean="0">
                <a:solidFill>
                  <a:srgbClr val="0070C0"/>
                </a:solidFill>
                <a:latin typeface="Verdana" pitchFamily="34" charset="0"/>
              </a:rPr>
              <a:t>proprietary</a:t>
            </a:r>
            <a:r>
              <a:rPr lang="fr-FR" sz="1600" dirty="0" smtClean="0">
                <a:solidFill>
                  <a:srgbClr val="0070C0"/>
                </a:solidFill>
                <a:latin typeface="Verdana" pitchFamily="34" charset="0"/>
              </a:rPr>
              <a:t> </a:t>
            </a:r>
            <a:r>
              <a:rPr lang="fr-FR" sz="1600" dirty="0" err="1">
                <a:solidFill>
                  <a:srgbClr val="0070C0"/>
                </a:solidFill>
                <a:latin typeface="Verdana" pitchFamily="34" charset="0"/>
              </a:rPr>
              <a:t>protocols</a:t>
            </a:r>
            <a:r>
              <a:rPr lang="fr-FR" sz="1600" dirty="0">
                <a:solidFill>
                  <a:srgbClr val="0070C0"/>
                </a:solidFill>
                <a:latin typeface="Verdana" pitchFamily="34" charset="0"/>
              </a:rPr>
              <a:t> </a:t>
            </a:r>
            <a:r>
              <a:rPr lang="fr-FR" sz="1600" dirty="0" err="1">
                <a:solidFill>
                  <a:srgbClr val="0070C0"/>
                </a:solidFill>
                <a:latin typeface="Verdana" pitchFamily="34" charset="0"/>
              </a:rPr>
              <a:t>with</a:t>
            </a:r>
            <a:r>
              <a:rPr lang="fr-FR" sz="1600" dirty="0">
                <a:solidFill>
                  <a:srgbClr val="0070C0"/>
                </a:solidFill>
                <a:latin typeface="Verdana" pitchFamily="34" charset="0"/>
              </a:rPr>
              <a:t> </a:t>
            </a:r>
            <a:r>
              <a:rPr lang="fr-FR" sz="1600" dirty="0" err="1">
                <a:solidFill>
                  <a:srgbClr val="0070C0"/>
                </a:solidFill>
                <a:latin typeface="Verdana" pitchFamily="34" charset="0"/>
              </a:rPr>
              <a:t>poor</a:t>
            </a:r>
            <a:r>
              <a:rPr lang="fr-FR" sz="1600" dirty="0">
                <a:solidFill>
                  <a:srgbClr val="0070C0"/>
                </a:solidFill>
                <a:latin typeface="Verdana" pitchFamily="34" charset="0"/>
              </a:rPr>
              <a:t>/</a:t>
            </a:r>
            <a:r>
              <a:rPr lang="fr-FR" sz="1600" dirty="0" err="1">
                <a:solidFill>
                  <a:srgbClr val="0070C0"/>
                </a:solidFill>
                <a:latin typeface="Verdana" pitchFamily="34" charset="0"/>
              </a:rPr>
              <a:t>incomplete</a:t>
            </a:r>
            <a:r>
              <a:rPr lang="fr-FR" sz="1600" dirty="0">
                <a:solidFill>
                  <a:srgbClr val="0070C0"/>
                </a:solidFill>
                <a:latin typeface="Verdana" pitchFamily="34" charset="0"/>
              </a:rPr>
              <a:t>/</a:t>
            </a:r>
            <a:r>
              <a:rPr lang="fr-FR" sz="1600" dirty="0" err="1">
                <a:solidFill>
                  <a:srgbClr val="0070C0"/>
                </a:solidFill>
                <a:latin typeface="Verdana" pitchFamily="34" charset="0"/>
              </a:rPr>
              <a:t>obsolete</a:t>
            </a:r>
            <a:r>
              <a:rPr lang="fr-FR" sz="1600" dirty="0">
                <a:solidFill>
                  <a:srgbClr val="0070C0"/>
                </a:solidFill>
                <a:latin typeface="Verdana" pitchFamily="34" charset="0"/>
              </a:rPr>
              <a:t> documentation</a:t>
            </a:r>
          </a:p>
        </p:txBody>
      </p:sp>
      <p:sp>
        <p:nvSpPr>
          <p:cNvPr id="11267" name="Text Box 3"/>
          <p:cNvSpPr txBox="1">
            <a:spLocks noChangeArrowheads="1"/>
          </p:cNvSpPr>
          <p:nvPr/>
        </p:nvSpPr>
        <p:spPr bwMode="auto">
          <a:xfrm>
            <a:off x="7010400" y="6492875"/>
            <a:ext cx="2133600" cy="365125"/>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FFFFFF"/>
                </a:solidFill>
                <a:latin typeface="Calibri" pitchFamily="34" charset="0"/>
              </a:rPr>
              <a:t>Page  </a:t>
            </a:r>
            <a:fld id="{C71AF2E9-C4AB-408D-AE9B-D6DA092C19A7}" type="slidenum">
              <a:rPr lang="fr-FR" sz="1200" b="1">
                <a:solidFill>
                  <a:srgbClr val="FFFFFF"/>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9</a:t>
            </a:fld>
            <a:endParaRPr lang="fr-FR" sz="1200" b="1">
              <a:solidFill>
                <a:srgbClr val="FFFFFF"/>
              </a:solidFill>
              <a:latin typeface="Calibri" pitchFamily="34" charset="0"/>
            </a:endParaRPr>
          </a:p>
        </p:txBody>
      </p:sp>
      <p:sp>
        <p:nvSpPr>
          <p:cNvPr id="11268" name="Text Box 1"/>
          <p:cNvSpPr txBox="1">
            <a:spLocks noChangeArrowheads="1"/>
          </p:cNvSpPr>
          <p:nvPr/>
        </p:nvSpPr>
        <p:spPr bwMode="auto">
          <a:xfrm>
            <a:off x="1500188" y="341313"/>
            <a:ext cx="7572375" cy="1071562"/>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a:solidFill>
                  <a:srgbClr val="C0504D"/>
                </a:solidFill>
                <a:latin typeface="Verdana" pitchFamily="34" charset="0"/>
              </a:rPr>
              <a:t>Evaluation of Communication Protocols</a:t>
            </a:r>
          </a:p>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C0504D"/>
                </a:solidFill>
                <a:latin typeface="Verdana" pitchFamily="34" charset="0"/>
              </a:rPr>
              <a:t>Context</a:t>
            </a:r>
            <a:endParaRPr lang="fr-FR" sz="2000" i="1">
              <a:solidFill>
                <a:srgbClr val="C0504D"/>
              </a:solidFill>
              <a:latin typeface="Verdana" pitchFamily="34" charset="0"/>
            </a:endParaRPr>
          </a:p>
        </p:txBody>
      </p:sp>
      <p:sp>
        <p:nvSpPr>
          <p:cNvPr id="11269" name="ZoneTexte 4"/>
          <p:cNvSpPr txBox="1">
            <a:spLocks noChangeArrowheads="1"/>
          </p:cNvSpPr>
          <p:nvPr/>
        </p:nvSpPr>
        <p:spPr bwMode="auto">
          <a:xfrm>
            <a:off x="2214546" y="5214950"/>
            <a:ext cx="4592924" cy="461665"/>
          </a:xfrm>
          <a:prstGeom prst="rect">
            <a:avLst/>
          </a:prstGeom>
          <a:noFill/>
          <a:ln w="9525">
            <a:noFill/>
            <a:miter lim="800000"/>
            <a:headEnd/>
            <a:tailEnd/>
          </a:ln>
        </p:spPr>
        <p:txBody>
          <a:bodyPr wrap="none">
            <a:spAutoFit/>
          </a:bodyPr>
          <a:lstStyle/>
          <a:p>
            <a:r>
              <a:rPr lang="en-US" sz="2400" b="1" dirty="0" smtClean="0">
                <a:solidFill>
                  <a:srgbClr val="FF0000"/>
                </a:solidFill>
              </a:rPr>
              <a:t>Lead to the creation of </a:t>
            </a:r>
            <a:r>
              <a:rPr lang="en-US" sz="2400" b="1" dirty="0" err="1" smtClean="0">
                <a:solidFill>
                  <a:srgbClr val="FF0000"/>
                </a:solidFill>
              </a:rPr>
              <a:t>Netzob</a:t>
            </a:r>
            <a:endParaRPr lang="en-US" sz="2400" b="1" dirty="0">
              <a:solidFill>
                <a:srgbClr val="FF0000"/>
              </a:solidFill>
            </a:endParaRPr>
          </a:p>
        </p:txBody>
      </p:sp>
      <p:sp>
        <p:nvSpPr>
          <p:cNvPr id="6" name="Rectangle 5"/>
          <p:cNvSpPr/>
          <p:nvPr/>
        </p:nvSpPr>
        <p:spPr bwMode="auto">
          <a:xfrm>
            <a:off x="1928794" y="5072074"/>
            <a:ext cx="5072098" cy="714380"/>
          </a:xfrm>
          <a:prstGeom prst="rect">
            <a:avLst/>
          </a:prstGeom>
          <a:no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269"/>
                                        </p:tgtEl>
                                        <p:attrNameLst>
                                          <p:attrName>style.visibility</p:attrName>
                                        </p:attrNameLst>
                                      </p:cBhvr>
                                      <p:to>
                                        <p:strVal val="visible"/>
                                      </p:to>
                                    </p:set>
                                    <p:animEffect transition="in" filter="checkerboard(across)">
                                      <p:cBhvr>
                                        <p:cTn id="7" dur="500"/>
                                        <p:tgtEl>
                                          <p:spTgt spid="11269"/>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heckerboard(across)">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p:bldP spid="6" grpId="0" animBg="1"/>
    </p:bld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Maiandra GD"/>
        <a:ea typeface=""/>
        <a:cs typeface="DejaVu Sans"/>
      </a:majorFont>
      <a:minorFont>
        <a:latin typeface="Calibri"/>
        <a:ea typeface=""/>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Maiandra GD"/>
        <a:ea typeface=""/>
        <a:cs typeface="DejaVu Sans"/>
      </a:majorFont>
      <a:minorFont>
        <a:latin typeface="Calibri"/>
        <a:ea typeface=""/>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2.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otalTime>2547</TotalTime>
  <Words>1363</Words>
  <Application>Microsoft Office PowerPoint</Application>
  <PresentationFormat>Affichage à l'écran (4:3)</PresentationFormat>
  <Paragraphs>310</Paragraphs>
  <Slides>35</Slides>
  <Notes>24</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35</vt:i4>
      </vt:variant>
    </vt:vector>
  </HeadingPairs>
  <TitlesOfParts>
    <vt:vector size="45" baseType="lpstr">
      <vt:lpstr>Arial</vt:lpstr>
      <vt:lpstr>Times New Roman</vt:lpstr>
      <vt:lpstr>Maiandra GD</vt:lpstr>
      <vt:lpstr>DejaVu Sans</vt:lpstr>
      <vt:lpstr>Calibri</vt:lpstr>
      <vt:lpstr>Verdana</vt:lpstr>
      <vt:lpstr>Courier New</vt:lpstr>
      <vt:lpstr>Wingdings</vt:lpstr>
      <vt:lpstr>Office Theme</vt:lpstr>
      <vt:lpstr>1_Office Theme</vt:lpstr>
      <vt:lpstr>Diapositive 1</vt:lpstr>
      <vt:lpstr>Diapositive 2</vt:lpstr>
      <vt:lpstr>- Context    - Evaluation of Communication Protocols - Netzob project   - Modeling Protocols   - Inferring Protocol Model   - Simulating Inferred Protocol Model - ATE class - AVA class - Conclusion  </vt:lpstr>
      <vt:lpstr>Context Evaluation of Communication Protocols  </vt:lpstr>
      <vt:lpstr>Diapositive 5</vt:lpstr>
      <vt:lpstr>Diapositive 6</vt:lpstr>
      <vt:lpstr>Diapositive 7</vt:lpstr>
      <vt:lpstr>Diapositive 8</vt:lpstr>
      <vt:lpstr>Diapositive 9</vt:lpstr>
      <vt:lpstr>Netzob Project</vt:lpstr>
      <vt:lpstr>Diapositive 11</vt:lpstr>
      <vt:lpstr>Diapositive 12</vt:lpstr>
      <vt:lpstr>Netzob Project Modeling Protocols</vt:lpstr>
      <vt:lpstr>Diapositive 14</vt:lpstr>
      <vt:lpstr>Diapositive 15</vt:lpstr>
      <vt:lpstr>Netzob Project Inferring Protocol Model</vt:lpstr>
      <vt:lpstr>Diapositive 17</vt:lpstr>
      <vt:lpstr>Diapositive 18</vt:lpstr>
      <vt:lpstr>Diapositive 19</vt:lpstr>
      <vt:lpstr>Diapositive 20</vt:lpstr>
      <vt:lpstr>Diapositive 21</vt:lpstr>
      <vt:lpstr>Netzob Project Simulating Inferred Protocol Model</vt:lpstr>
      <vt:lpstr>Diapositive 23</vt:lpstr>
      <vt:lpstr>ATE class</vt:lpstr>
      <vt:lpstr>Diapositive 25</vt:lpstr>
      <vt:lpstr>Diapositive 26</vt:lpstr>
      <vt:lpstr>Diapositive 27</vt:lpstr>
      <vt:lpstr>Diapositive 28</vt:lpstr>
      <vt:lpstr>AVA class</vt:lpstr>
      <vt:lpstr>Diapositive 30</vt:lpstr>
      <vt:lpstr>Diapositive 31</vt:lpstr>
      <vt:lpstr>Diapositive 32</vt:lpstr>
      <vt:lpstr>Conclusion</vt:lpstr>
      <vt:lpstr>Diapositive 34</vt:lpstr>
      <vt:lpstr>Diapositive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ICCC2012</dc:title>
  <dc:creator>Frédéric Guihéry</dc:creator>
  <cp:lastModifiedBy>gbt</cp:lastModifiedBy>
  <cp:revision>457</cp:revision>
  <cp:lastPrinted>1601-01-01T00:00:00Z</cp:lastPrinted>
  <dcterms:created xsi:type="dcterms:W3CDTF">2010-02-17T12:54:50Z</dcterms:created>
  <dcterms:modified xsi:type="dcterms:W3CDTF">2012-09-11T20:57:06Z</dcterms:modified>
</cp:coreProperties>
</file>